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4181" r:id="rId1"/>
    <p:sldMasterId id="2147484182" r:id="rId2"/>
    <p:sldMasterId id="2147484184" r:id="rId3"/>
  </p:sldMasterIdLst>
  <p:notesMasterIdLst>
    <p:notesMasterId r:id="rId29"/>
  </p:notesMasterIdLst>
  <p:sldIdLst>
    <p:sldId id="1069" r:id="rId4"/>
    <p:sldId id="256" r:id="rId5"/>
    <p:sldId id="1068" r:id="rId6"/>
    <p:sldId id="1070" r:id="rId7"/>
    <p:sldId id="1071" r:id="rId8"/>
    <p:sldId id="1085" r:id="rId9"/>
    <p:sldId id="1073" r:id="rId10"/>
    <p:sldId id="1075" r:id="rId11"/>
    <p:sldId id="1076" r:id="rId12"/>
    <p:sldId id="1077" r:id="rId13"/>
    <p:sldId id="1081" r:id="rId14"/>
    <p:sldId id="261" r:id="rId15"/>
    <p:sldId id="1088" r:id="rId16"/>
    <p:sldId id="267" r:id="rId17"/>
    <p:sldId id="1082" r:id="rId18"/>
    <p:sldId id="1083" r:id="rId19"/>
    <p:sldId id="1087" r:id="rId20"/>
    <p:sldId id="1097" r:id="rId21"/>
    <p:sldId id="1090" r:id="rId22"/>
    <p:sldId id="1084" r:id="rId23"/>
    <p:sldId id="1086" r:id="rId24"/>
    <p:sldId id="1100" r:id="rId25"/>
    <p:sldId id="1089" r:id="rId26"/>
    <p:sldId id="1091" r:id="rId27"/>
    <p:sldId id="266" r:id="rId28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1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3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5E8"/>
    <a:srgbClr val="B6D7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2E9A2-3507-4F1C-B9AD-C2CCA2C865C8}">
  <a:tblStyle styleId="{7AB2E9A2-3507-4F1C-B9AD-C2CCA2C865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DFB4C-1B19-410E-A4A0-DFE7AEDEE505}" styleName="Table_1">
    <a:wholeTbl>
      <a:tcTxStyle b="off" i="off">
        <a:font>
          <a:latin typeface="AvenirNext forINTUIT"/>
          <a:ea typeface="AvenirNext forINTUIT"/>
          <a:cs typeface="AvenirNext forINTUI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5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Next forINTUIT"/>
          <a:ea typeface="AvenirNext forINTUIT"/>
          <a:cs typeface="AvenirNext forINTUI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venirNext forINTUIT"/>
          <a:ea typeface="AvenirNext forINTUIT"/>
          <a:cs typeface="AvenirNext forINTUI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venirNext forINTUIT"/>
          <a:ea typeface="AvenirNext forINTUIT"/>
          <a:cs typeface="AvenirNext forINTUI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Next forINTUIT"/>
          <a:ea typeface="AvenirNext forINTUIT"/>
          <a:cs typeface="AvenirNext forINTUI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9"/>
    <p:restoredTop sz="95398"/>
  </p:normalViewPr>
  <p:slideViewPr>
    <p:cSldViewPr snapToGrid="0">
      <p:cViewPr varScale="1">
        <p:scale>
          <a:sx n="69" d="100"/>
          <a:sy n="69" d="100"/>
        </p:scale>
        <p:origin x="608" y="44"/>
      </p:cViewPr>
      <p:guideLst>
        <p:guide orient="horz" pos="1641"/>
        <p:guide pos="3839"/>
        <p:guide orient="horz" pos="30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4254135" y="139571"/>
            <a:ext cx="2232757" cy="28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81818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hdr" idx="3"/>
          </p:nvPr>
        </p:nvSpPr>
        <p:spPr>
          <a:xfrm>
            <a:off x="363183" y="134155"/>
            <a:ext cx="2232757" cy="31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831851" y="8808390"/>
            <a:ext cx="2232757" cy="21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2889" y="8808390"/>
            <a:ext cx="402274" cy="21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‹#›</a:t>
            </a:fld>
            <a:endParaRPr sz="800" b="1" i="0" u="none" strike="noStrike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3720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0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Grounding the audience on CDI/D4D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This is how we solve big, important problems at Intuit. Using these frameworks to connect, create, test, iterate, and deliver solutions that create real benefit for our customers.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And it begins with honest human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 i="0" u="none" strike="noStrike" cap="none" smtClean="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</a:t>
            </a:fld>
            <a:endParaRPr lang="en-US" sz="800" b="1" i="0" u="none" strike="noStrike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</p:spTree>
    <p:extLst>
      <p:ext uri="{BB962C8B-B14F-4D97-AF65-F5344CB8AC3E}">
        <p14:creationId xmlns:p14="http://schemas.microsoft.com/office/powerpoint/2010/main" val="113016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" y="1141413"/>
            <a:ext cx="3098800" cy="1743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7" name="Google Shape;2407;p12:notes"/>
          <p:cNvSpPr txBox="1">
            <a:spLocks noGrp="1"/>
          </p:cNvSpPr>
          <p:nvPr>
            <p:ph type="body" idx="1"/>
          </p:nvPr>
        </p:nvSpPr>
        <p:spPr>
          <a:xfrm>
            <a:off x="335649" y="3751189"/>
            <a:ext cx="2782917" cy="478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46350" rIns="92725" bIns="46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Remember our team at QBSE?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In the case of QuickBooks self–employed, let’s look at the “more money” metric.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In this case it relates to how much money in potential tax savings their customers get at tax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Recall from their FMH’s..?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For people who don’t track expenses, this number might be zero,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</a:pPr>
            <a:endParaRPr sz="1200">
              <a:solidFill>
                <a:srgbClr val="0077C5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2408" name="Google Shape;2408;p12:notes"/>
          <p:cNvSpPr txBox="1"/>
          <p:nvPr/>
        </p:nvSpPr>
        <p:spPr>
          <a:xfrm>
            <a:off x="264984" y="3525960"/>
            <a:ext cx="3010347" cy="5096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725" tIns="46350" rIns="927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venir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TARGET TIME: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9075" y="1141413"/>
            <a:ext cx="3098800" cy="1743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7" name="Google Shape;2407;p12:notes"/>
          <p:cNvSpPr txBox="1">
            <a:spLocks noGrp="1"/>
          </p:cNvSpPr>
          <p:nvPr>
            <p:ph type="body" idx="1"/>
          </p:nvPr>
        </p:nvSpPr>
        <p:spPr>
          <a:xfrm>
            <a:off x="335649" y="3751189"/>
            <a:ext cx="2782917" cy="478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46350" rIns="92725" bIns="46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Remember our team at QBSE?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In the case of QuickBooks self–employed, let’s look at the “more money” metric.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In this case it relates to how much money in potential tax savings their customers get at tax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Recall from their FMH’s..?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7C5"/>
              </a:buClr>
              <a:buSzPts val="1200"/>
              <a:buFont typeface="Avenir Next For Intuit"/>
              <a:buNone/>
            </a:pPr>
            <a:r>
              <a:rPr lang="en-US" sz="1200">
                <a:solidFill>
                  <a:srgbClr val="0077C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For people who don’t track expenses, this number might be zero,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</a:pPr>
            <a:endParaRPr sz="1200">
              <a:solidFill>
                <a:srgbClr val="0077C5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2408" name="Google Shape;2408;p12:notes"/>
          <p:cNvSpPr txBox="1"/>
          <p:nvPr/>
        </p:nvSpPr>
        <p:spPr>
          <a:xfrm>
            <a:off x="264984" y="3525960"/>
            <a:ext cx="3010347" cy="5096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725" tIns="46350" rIns="92725" bIns="463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venir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TARGET TIME: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56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453fc4d2ac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8" name="Google Shape;1508;g453fc4d2ac_2_426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-"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let’s consider that these are the business trips of a particular user, and assume that these are the only features we have for each trip: start and end locations, and whether or not a trip occured over the weekend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25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1438548" y="5014009"/>
            <a:ext cx="7083174" cy="117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 Next For Intuit"/>
              <a:buNone/>
              <a:defRPr sz="2200" b="0" i="0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venir Next For Intuit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venir Next For Intuit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 Next For Intuit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1438548" y="4430578"/>
            <a:ext cx="7083174" cy="33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1436972" y="1979093"/>
            <a:ext cx="7084753" cy="243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venir Next For Intuit"/>
              <a:buNone/>
              <a:defRPr sz="5000" b="1" i="0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1532348" y="330180"/>
            <a:ext cx="10165110" cy="353217"/>
            <a:chOff x="1532348" y="330180"/>
            <a:chExt cx="10165110" cy="353217"/>
          </a:xfrm>
        </p:grpSpPr>
        <p:pic>
          <p:nvPicPr>
            <p:cNvPr id="20" name="Google Shape;20;p2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8197" y="427459"/>
              <a:ext cx="4449261" cy="20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32348" y="330180"/>
              <a:ext cx="1833152" cy="3532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62">
          <p15:clr>
            <a:srgbClr val="FBAE40"/>
          </p15:clr>
        </p15:guide>
        <p15:guide id="2" pos="1659">
          <p15:clr>
            <a:srgbClr val="FBAE40"/>
          </p15:clr>
        </p15:guide>
        <p15:guide id="3" pos="9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ed Visual">
  <p:cSld name="Captioned Visual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8227897" y="1810750"/>
            <a:ext cx="337869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venir Next For Intuit"/>
              <a:buNone/>
              <a:defRPr sz="1800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597384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venir Next For Intuit"/>
              <a:buNone/>
              <a:defRPr sz="2000" b="1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10"/>
              <a:buFont typeface="Avenir Next For Intuit"/>
              <a:buNone/>
              <a:defRPr sz="1900"/>
            </a:lvl2pPr>
            <a:lvl3pPr marL="1371600" lvl="2" indent="-33718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10"/>
              <a:buChar char="•"/>
              <a:defRPr sz="1900"/>
            </a:lvl3pPr>
            <a:lvl4pPr marL="1828800" lvl="3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Captioned Visual">
  <p:cSld name="Subtitle Captioned Visual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8227896" y="1810750"/>
            <a:ext cx="3378693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venir Next For Intuit"/>
              <a:buNone/>
              <a:defRPr sz="1800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97384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venir Next For Intuit"/>
              <a:buNone/>
              <a:defRPr sz="2000" b="1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10"/>
              <a:buFont typeface="Avenir Next For Intuit"/>
              <a:buNone/>
              <a:defRPr sz="1900"/>
            </a:lvl2pPr>
            <a:lvl3pPr marL="1371600" lvl="2" indent="-33718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10"/>
              <a:buChar char="•"/>
              <a:defRPr sz="1900"/>
            </a:lvl3pPr>
            <a:lvl4pPr marL="1828800" lvl="3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1">
  <p:cSld name="Section Title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554467" y="2301346"/>
            <a:ext cx="11107120" cy="18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venir Next For Intuit"/>
              <a:buNone/>
              <a:defRPr sz="70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venir Next For Intuit"/>
              <a:buNone/>
              <a:defRPr sz="3200">
                <a:solidFill>
                  <a:schemeClr val="dk1"/>
                </a:solidFill>
              </a:defRPr>
            </a:lvl2pPr>
            <a:lvl3pPr marL="1371600" lvl="2" indent="-388619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Merriweather Sans"/>
              <a:buChar char="–"/>
              <a:defRPr sz="2800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 Next For Intuit"/>
              <a:buNone/>
              <a:defRPr sz="2800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20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2">
  <p:cSld name="Section Title 2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554467" y="2301346"/>
            <a:ext cx="11107120" cy="18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venir Next For Intuit"/>
              <a:buNone/>
              <a:defRPr sz="7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venir Next For Intuit"/>
              <a:buNone/>
              <a:defRPr sz="3200">
                <a:solidFill>
                  <a:schemeClr val="lt1"/>
                </a:solidFill>
              </a:defRPr>
            </a:lvl2pPr>
            <a:lvl3pPr marL="1371600" lvl="2" indent="-388619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Merriweather Sans"/>
              <a:buChar char="–"/>
              <a:defRPr sz="28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 Next For Intuit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 Next For Intuit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3">
  <p:cSld name="Section Title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711444" y="2360542"/>
            <a:ext cx="10849203" cy="193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 Next For Intuit"/>
              <a:buNone/>
              <a:defRPr sz="4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venir Next For Intuit"/>
              <a:buNone/>
              <a:defRPr sz="320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1" i="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20"/>
              <a:buFont typeface="Avenir Next For Intuit"/>
              <a:buNone/>
              <a:defRPr sz="1800"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77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ank">
  <p:cSld name="1_Subtitle 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512324" y="753931"/>
            <a:ext cx="1110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302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501174" y="314491"/>
            <a:ext cx="111054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 Next For Intuit"/>
              <a:buNone/>
              <a:defRPr sz="30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ank">
  <p:cSld name="Subtitle Bl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>
            <a:spLocks noGrp="1"/>
          </p:cNvSpPr>
          <p:nvPr>
            <p:ph type="body" idx="1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>
            <a:spLocks noGrp="1"/>
          </p:cNvSpPr>
          <p:nvPr>
            <p:ph type="body" idx="1"/>
          </p:nvPr>
        </p:nvSpPr>
        <p:spPr>
          <a:xfrm>
            <a:off x="501174" y="1755648"/>
            <a:ext cx="11105416" cy="433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venir Next For Intuit"/>
              <a:buNone/>
              <a:defRPr sz="3599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39"/>
              <a:buFont typeface="Arial"/>
              <a:buNone/>
              <a:defRPr sz="3599">
                <a:solidFill>
                  <a:schemeClr val="dk1"/>
                </a:solidFill>
              </a:defRPr>
            </a:lvl2pPr>
            <a:lvl3pPr marL="1371600" lvl="2" indent="-41142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79"/>
              <a:buChar char="•"/>
              <a:defRPr sz="3199">
                <a:solidFill>
                  <a:schemeClr val="dk1"/>
                </a:solidFill>
              </a:defRPr>
            </a:lvl3pPr>
            <a:lvl4pPr marL="1828800" lvl="3" indent="-4063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99"/>
              <a:buChar char="–"/>
              <a:defRPr sz="2799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519"/>
              <a:buFont typeface="Avenir Next For Intuit"/>
              <a:buNone/>
              <a:defRPr sz="2799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9"/>
              <a:buFont typeface="Avenir Next For Intui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1-Column">
  <p:cSld name="Subtitle 1-Colum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>
            <a:spLocks noGrp="1"/>
          </p:cNvSpPr>
          <p:nvPr>
            <p:ph type="body" idx="1"/>
          </p:nvPr>
        </p:nvSpPr>
        <p:spPr>
          <a:xfrm>
            <a:off x="501174" y="1757680"/>
            <a:ext cx="11105416" cy="433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venir Next For Intuit"/>
              <a:buNone/>
              <a:defRPr sz="3599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39"/>
              <a:buFont typeface="Arial"/>
              <a:buNone/>
              <a:defRPr sz="3599">
                <a:solidFill>
                  <a:schemeClr val="dk1"/>
                </a:solidFill>
              </a:defRPr>
            </a:lvl2pPr>
            <a:lvl3pPr marL="1371600" lvl="2" indent="-41142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79"/>
              <a:buChar char="•"/>
              <a:defRPr sz="3199">
                <a:solidFill>
                  <a:schemeClr val="dk1"/>
                </a:solidFill>
              </a:defRPr>
            </a:lvl3pPr>
            <a:lvl4pPr marL="1828800" lvl="3" indent="-4063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99"/>
              <a:buChar char="–"/>
              <a:defRPr sz="2799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519"/>
              <a:buFont typeface="Avenir Next For Intuit"/>
              <a:buNone/>
              <a:defRPr sz="2799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>
            <a:spLocks noGrp="1"/>
          </p:cNvSpPr>
          <p:nvPr>
            <p:ph type="body" idx="1"/>
          </p:nvPr>
        </p:nvSpPr>
        <p:spPr>
          <a:xfrm>
            <a:off x="6484459" y="1810752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venir Next For Intuit"/>
              <a:buNone/>
              <a:defRPr sz="21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79"/>
              <a:buFont typeface="Arial"/>
              <a:buNone/>
              <a:defRPr sz="2199"/>
            </a:lvl2pPr>
            <a:lvl3pPr marL="1371600" lvl="2" indent="-34284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999"/>
            </a:lvl3pPr>
            <a:lvl4pPr marL="1828800" lvl="3" indent="-3428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–"/>
              <a:defRPr sz="17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4"/>
          <p:cNvSpPr txBox="1">
            <a:spLocks noGrp="1"/>
          </p:cNvSpPr>
          <p:nvPr>
            <p:ph type="body" idx="2"/>
          </p:nvPr>
        </p:nvSpPr>
        <p:spPr>
          <a:xfrm>
            <a:off x="502921" y="1810752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venir Next For Intuit"/>
              <a:buNone/>
              <a:defRPr sz="21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79"/>
              <a:buFont typeface="Arial"/>
              <a:buNone/>
              <a:defRPr sz="2199"/>
            </a:lvl2pPr>
            <a:lvl3pPr marL="1371600" lvl="2" indent="-34284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999"/>
            </a:lvl3pPr>
            <a:lvl4pPr marL="1828800" lvl="3" indent="-3428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–"/>
              <a:defRPr sz="17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9"/>
              <a:buFont typeface="Avenir Next For Intui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2-Column">
  <p:cSld name="Subtitle 2-Colum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>
            <a:spLocks noGrp="1"/>
          </p:cNvSpPr>
          <p:nvPr>
            <p:ph type="body" idx="1"/>
          </p:nvPr>
        </p:nvSpPr>
        <p:spPr>
          <a:xfrm>
            <a:off x="6484459" y="1810752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venir Next For Intuit"/>
              <a:buNone/>
              <a:defRPr sz="21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79"/>
              <a:buFont typeface="Arial"/>
              <a:buNone/>
              <a:defRPr sz="2199"/>
            </a:lvl2pPr>
            <a:lvl3pPr marL="1371600" lvl="2" indent="-34284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999"/>
            </a:lvl3pPr>
            <a:lvl4pPr marL="1828800" lvl="3" indent="-3428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–"/>
              <a:defRPr sz="17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body" idx="2"/>
          </p:nvPr>
        </p:nvSpPr>
        <p:spPr>
          <a:xfrm>
            <a:off x="502921" y="1810752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99"/>
              <a:buFont typeface="Avenir Next For Intuit"/>
              <a:buNone/>
              <a:defRPr sz="21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79"/>
              <a:buFont typeface="Arial"/>
              <a:buNone/>
              <a:defRPr sz="2199"/>
            </a:lvl2pPr>
            <a:lvl3pPr marL="1371600" lvl="2" indent="-34284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999"/>
            </a:lvl3pPr>
            <a:lvl4pPr marL="1828800" lvl="3" indent="-3428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Char char="–"/>
              <a:defRPr sz="17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body" idx="1"/>
          </p:nvPr>
        </p:nvSpPr>
        <p:spPr>
          <a:xfrm>
            <a:off x="8227897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venir Next For Intuit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2"/>
          </p:nvPr>
        </p:nvSpPr>
        <p:spPr>
          <a:xfrm>
            <a:off x="4360368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venir Next For Intuit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3"/>
          </p:nvPr>
        </p:nvSpPr>
        <p:spPr>
          <a:xfrm>
            <a:off x="517309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venir Next For Intuit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3-Column">
  <p:cSld name="Subtitle 3-Colum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body" idx="1"/>
          </p:nvPr>
        </p:nvSpPr>
        <p:spPr>
          <a:xfrm>
            <a:off x="8227897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rial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2"/>
          </p:nvPr>
        </p:nvSpPr>
        <p:spPr>
          <a:xfrm>
            <a:off x="4360368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rial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body" idx="3"/>
          </p:nvPr>
        </p:nvSpPr>
        <p:spPr>
          <a:xfrm>
            <a:off x="517309" y="1810752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rial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4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">
  <p:cSld name="Visual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>
            <a:spLocks noGrp="1"/>
          </p:cNvSpPr>
          <p:nvPr>
            <p:ph type="body" idx="1"/>
          </p:nvPr>
        </p:nvSpPr>
        <p:spPr>
          <a:xfrm>
            <a:off x="597390" y="1905002"/>
            <a:ext cx="1097280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D1D3D5"/>
              </a:buClr>
              <a:buSzPts val="1999"/>
              <a:buFont typeface="Avenir Next For Intuit"/>
              <a:buNone/>
              <a:defRPr sz="1999" b="1">
                <a:solidFill>
                  <a:srgbClr val="D1D3D5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09"/>
              <a:buFont typeface="Avenir Next For Intuit"/>
              <a:buNone/>
              <a:defRPr sz="1899"/>
            </a:lvl2pPr>
            <a:lvl3pPr marL="1371600" lvl="2" indent="-337127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9"/>
              <a:buChar char="•"/>
              <a:defRPr sz="1899"/>
            </a:lvl3pPr>
            <a:lvl4pPr marL="1828800" lvl="3" indent="-34918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99"/>
              <a:buChar char="–"/>
              <a:defRPr sz="18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8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Visual">
  <p:cSld name="Subtitle Visual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>
            <a:spLocks noGrp="1"/>
          </p:cNvSpPr>
          <p:nvPr>
            <p:ph type="body" idx="1"/>
          </p:nvPr>
        </p:nvSpPr>
        <p:spPr>
          <a:xfrm>
            <a:off x="597390" y="1905002"/>
            <a:ext cx="1097280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D1D3D5"/>
              </a:buClr>
              <a:buSzPts val="1999"/>
              <a:buFont typeface="Avenir Next For Intuit"/>
              <a:buNone/>
              <a:defRPr sz="1999" b="1">
                <a:solidFill>
                  <a:srgbClr val="D1D3D5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09"/>
              <a:buFont typeface="Avenir Next For Intuit"/>
              <a:buNone/>
              <a:defRPr sz="1899"/>
            </a:lvl2pPr>
            <a:lvl3pPr marL="1371600" lvl="2" indent="-337127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9"/>
              <a:buChar char="•"/>
              <a:defRPr sz="1899"/>
            </a:lvl3pPr>
            <a:lvl4pPr marL="1828800" lvl="3" indent="-34918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99"/>
              <a:buChar char="–"/>
              <a:defRPr sz="18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9"/>
              <a:buFont typeface="Avenir Next For Intui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ed Visual">
  <p:cSld name="Captioned Visual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>
            <a:spLocks noGrp="1"/>
          </p:cNvSpPr>
          <p:nvPr>
            <p:ph type="body" idx="1"/>
          </p:nvPr>
        </p:nvSpPr>
        <p:spPr>
          <a:xfrm>
            <a:off x="8227897" y="1810752"/>
            <a:ext cx="337869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venir Next For Intuit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2"/>
          </p:nvPr>
        </p:nvSpPr>
        <p:spPr>
          <a:xfrm>
            <a:off x="597393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D8D8D8"/>
              </a:buClr>
              <a:buSzPts val="1999"/>
              <a:buFont typeface="Avenir Next For Intuit"/>
              <a:buNone/>
              <a:defRPr sz="1999" b="1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09"/>
              <a:buFont typeface="Avenir Next For Intuit"/>
              <a:buNone/>
              <a:defRPr sz="1899"/>
            </a:lvl2pPr>
            <a:lvl3pPr marL="1371600" lvl="2" indent="-337127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9"/>
              <a:buChar char="•"/>
              <a:defRPr sz="1899"/>
            </a:lvl3pPr>
            <a:lvl4pPr marL="1828800" lvl="3" indent="-34918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99"/>
              <a:buChar char="–"/>
              <a:defRPr sz="18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Captioned Visual">
  <p:cSld name="Subtitle Captioned Visual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1"/>
          <p:cNvSpPr txBox="1">
            <a:spLocks noGrp="1"/>
          </p:cNvSpPr>
          <p:nvPr>
            <p:ph type="body" idx="1"/>
          </p:nvPr>
        </p:nvSpPr>
        <p:spPr>
          <a:xfrm>
            <a:off x="8227905" y="1810752"/>
            <a:ext cx="3378693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19"/>
              <a:buFont typeface="Avenir Next For Intuit"/>
              <a:buNone/>
              <a:defRPr sz="1799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body" idx="2"/>
          </p:nvPr>
        </p:nvSpPr>
        <p:spPr>
          <a:xfrm>
            <a:off x="597393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D8D8D8"/>
              </a:buClr>
              <a:buSzPts val="1999"/>
              <a:buFont typeface="Avenir Next For Intuit"/>
              <a:buNone/>
              <a:defRPr sz="1999" b="1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09"/>
              <a:buFont typeface="Avenir Next For Intuit"/>
              <a:buNone/>
              <a:defRPr sz="1899"/>
            </a:lvl2pPr>
            <a:lvl3pPr marL="1371600" lvl="2" indent="-337127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9"/>
              <a:buChar char="•"/>
              <a:defRPr sz="1899"/>
            </a:lvl3pPr>
            <a:lvl4pPr marL="1828800" lvl="3" indent="-34918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99"/>
              <a:buChar char="–"/>
              <a:defRPr sz="1899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1999"/>
              <a:buFont typeface="Avenir Next For Intuit"/>
              <a:buNone/>
              <a:defRPr sz="1999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01174" y="1755648"/>
            <a:ext cx="11105416" cy="433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 Next For Intuit"/>
              <a:buNone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3200"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520"/>
              <a:buFont typeface="Avenir Next For Intuit"/>
              <a:buNone/>
              <a:defRPr sz="28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nir Next For Intui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Avenir Next For Intui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2"/>
          <p:cNvSpPr txBox="1">
            <a:spLocks noGrp="1"/>
          </p:cNvSpPr>
          <p:nvPr>
            <p:ph type="body" idx="1"/>
          </p:nvPr>
        </p:nvSpPr>
        <p:spPr>
          <a:xfrm>
            <a:off x="501174" y="1787528"/>
            <a:ext cx="11105418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599"/>
              <a:buFont typeface="Avenir Next For Intuit"/>
              <a:buNone/>
              <a:defRPr sz="2599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39"/>
              <a:buFont typeface="Avenir Next For Intuit"/>
              <a:buNone/>
              <a:defRPr sz="2599">
                <a:solidFill>
                  <a:schemeClr val="lt1"/>
                </a:solidFill>
              </a:defRPr>
            </a:lvl2pPr>
            <a:lvl3pPr marL="1371600" lvl="2" indent="-35427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79"/>
              <a:buChar char="•"/>
              <a:defRPr sz="2199">
                <a:solidFill>
                  <a:schemeClr val="lt1"/>
                </a:solidFill>
              </a:defRPr>
            </a:lvl3pPr>
            <a:lvl4pPr marL="1828800" lvl="3" indent="-3555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99"/>
              <a:buChar char="–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1">
  <p:cSld name="Section Title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554476" y="2301346"/>
            <a:ext cx="11107120" cy="18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ctr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998"/>
              <a:buFont typeface="Avenir Next For Intuit"/>
              <a:buNone/>
              <a:defRPr sz="6998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79"/>
              <a:buFont typeface="Avenir Next For Intuit"/>
              <a:buNone/>
              <a:defRPr sz="3199">
                <a:solidFill>
                  <a:schemeClr val="dk1"/>
                </a:solidFill>
              </a:defRPr>
            </a:lvl2pPr>
            <a:lvl3pPr marL="1371600" lvl="2" indent="-388562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19"/>
              <a:buFont typeface="Merriweather Sans"/>
              <a:buChar char="–"/>
              <a:defRPr sz="2799">
                <a:solidFill>
                  <a:schemeClr val="dk1"/>
                </a:solidFill>
              </a:defRPr>
            </a:lvl3pPr>
            <a:lvl4pPr marL="182880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venir Next For Intuit"/>
              <a:buNone/>
              <a:defRPr sz="2799">
                <a:solidFill>
                  <a:schemeClr val="dk1"/>
                </a:solidFill>
              </a:defRPr>
            </a:lvl4pPr>
            <a:lvl5pPr marL="228600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999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2">
  <p:cSld name="Section Title 2"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 txBox="1">
            <a:spLocks noGrp="1"/>
          </p:cNvSpPr>
          <p:nvPr>
            <p:ph type="body" idx="1"/>
          </p:nvPr>
        </p:nvSpPr>
        <p:spPr>
          <a:xfrm>
            <a:off x="554476" y="2301346"/>
            <a:ext cx="11107120" cy="183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ctr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998"/>
              <a:buFont typeface="Avenir Next For Intuit"/>
              <a:buNone/>
              <a:defRPr sz="6998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79"/>
              <a:buFont typeface="Avenir Next For Intuit"/>
              <a:buNone/>
              <a:defRPr sz="3199">
                <a:solidFill>
                  <a:schemeClr val="lt1"/>
                </a:solidFill>
              </a:defRPr>
            </a:lvl2pPr>
            <a:lvl3pPr marL="1371600" lvl="2" indent="-388562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19"/>
              <a:buFont typeface="Merriweather Sans"/>
              <a:buChar char="–"/>
              <a:defRPr sz="2799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799"/>
              <a:buFont typeface="Avenir Next For Intuit"/>
              <a:buNone/>
              <a:defRPr sz="2799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venir Next For Intuit"/>
              <a:buNone/>
              <a:defRPr sz="1999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">
  <p:cSld name="Black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3">
  <p:cSld name="Section Title 3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>
            <a:spLocks noGrp="1"/>
          </p:cNvSpPr>
          <p:nvPr>
            <p:ph type="body" idx="1"/>
          </p:nvPr>
        </p:nvSpPr>
        <p:spPr>
          <a:xfrm>
            <a:off x="711453" y="2360542"/>
            <a:ext cx="10849203" cy="193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L="457200" lvl="0" indent="-228600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venir Next For Intuit"/>
              <a:buNone/>
              <a:defRPr sz="399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79"/>
              <a:buFont typeface="Avenir Next For Intuit"/>
              <a:buNone/>
              <a:defRPr sz="3199">
                <a:solidFill>
                  <a:schemeClr val="dk1"/>
                </a:solidFill>
              </a:defRPr>
            </a:lvl2pPr>
            <a:lvl3pPr marL="1371600" lvl="2" indent="-355536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Merriweather Sans"/>
              <a:buChar char="–"/>
              <a:defRPr sz="1999" b="1" i="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venir Next For Intuit"/>
              <a:buNone/>
              <a:defRPr sz="1799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19"/>
              <a:buFont typeface="Avenir Next For Intuit"/>
              <a:buNone/>
              <a:defRPr sz="1799"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501175" y="314544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99"/>
              <a:buFont typeface="Avenir"/>
              <a:buNone/>
              <a:defRPr sz="4299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2pPr>
            <a:lvl3pPr lvl="2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3pPr>
            <a:lvl4pPr lvl="3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4pPr>
            <a:lvl5pPr lvl="4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5pPr>
            <a:lvl6pPr lvl="5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6pPr>
            <a:lvl7pPr lvl="6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7pPr>
            <a:lvl8pPr lvl="7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8pPr>
            <a:lvl9pPr lvl="8">
              <a:spcBef>
                <a:spcPts val="0"/>
              </a:spcBef>
              <a:spcAft>
                <a:spcPts val="0"/>
              </a:spcAft>
              <a:buSzPts val="1899"/>
              <a:buNone/>
              <a:defRPr sz="1899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01192" y="1828800"/>
            <a:ext cx="11107534" cy="42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L="457200" marR="0" lvl="0" indent="-431736" algn="l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venir"/>
              <a:buChar char="●"/>
              <a:defRPr sz="31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2847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29"/>
              <a:buFont typeface="Avenir"/>
              <a:buChar char="○"/>
              <a:defRPr sz="26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69"/>
              <a:buNone/>
              <a:defRPr sz="22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venir"/>
              <a:buChar char="○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dt" idx="10"/>
          </p:nvPr>
        </p:nvSpPr>
        <p:spPr>
          <a:xfrm>
            <a:off x="609441" y="635641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52" name="Google Shape;252;p62"/>
          <p:cNvSpPr txBox="1">
            <a:spLocks noGrp="1"/>
          </p:cNvSpPr>
          <p:nvPr>
            <p:ph type="ftr" idx="11"/>
          </p:nvPr>
        </p:nvSpPr>
        <p:spPr>
          <a:xfrm>
            <a:off x="4164517" y="6356415"/>
            <a:ext cx="38597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9"/>
              <a:buFont typeface="Avenir"/>
              <a:buNone/>
              <a:defRPr sz="1899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53" name="Google Shape;253;p62"/>
          <p:cNvSpPr txBox="1">
            <a:spLocks noGrp="1"/>
          </p:cNvSpPr>
          <p:nvPr>
            <p:ph type="sldNum" idx="12"/>
          </p:nvPr>
        </p:nvSpPr>
        <p:spPr>
          <a:xfrm>
            <a:off x="8735342" y="6356415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9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80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venir"/>
              <a:buNone/>
              <a:defRPr sz="2933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180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448" marR="0" lvl="0" indent="-304724" algn="l" rtl="0">
              <a:lnSpc>
                <a:spcPct val="95000"/>
              </a:lnSpc>
              <a:spcBef>
                <a:spcPts val="17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None/>
              <a:defRPr sz="2533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8895" marR="0" lvl="1" indent="-304724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None/>
              <a:defRPr sz="2533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343" marR="0" lvl="2" indent="-4316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7790" marR="0" lvl="3" indent="-43169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238" marR="0" lvl="4" indent="-304724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6686" marR="0" lvl="5" indent="-406298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4266133" marR="0" lvl="6" indent="-406298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875581" marR="0" lvl="7" indent="-406298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485028" marR="0" lvl="8" indent="-406298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64" name="Google Shape;764;p180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5942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Title 3">
  <p:cSld name="1_Section Title 3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1"/>
          <p:cNvSpPr txBox="1">
            <a:spLocks noGrp="1"/>
          </p:cNvSpPr>
          <p:nvPr>
            <p:ph type="body" idx="1"/>
          </p:nvPr>
        </p:nvSpPr>
        <p:spPr>
          <a:xfrm>
            <a:off x="711444" y="2360542"/>
            <a:ext cx="10849203" cy="193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/>
          <a:lstStyle>
            <a:lvl1pPr marL="457200" lvl="0" indent="-228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1" i="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 Next For Intuit"/>
              <a:buNone/>
              <a:defRPr sz="1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800" b="0" i="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accen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9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  <p:sp>
        <p:nvSpPr>
          <p:cNvPr id="410" name="Google Shape;410;p99"/>
          <p:cNvSpPr txBox="1">
            <a:spLocks noGrp="1"/>
          </p:cNvSpPr>
          <p:nvPr>
            <p:ph type="body" idx="1"/>
          </p:nvPr>
        </p:nvSpPr>
        <p:spPr>
          <a:xfrm>
            <a:off x="501174" y="1787528"/>
            <a:ext cx="11105418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 Next For Intuit"/>
              <a:buNone/>
              <a:defRPr sz="2666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 Next For Intuit"/>
              <a:buNone/>
              <a:defRPr sz="2666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2266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–"/>
              <a:defRPr sz="20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0"/>
          <p:cNvSpPr txBox="1">
            <a:spLocks noGrp="1"/>
          </p:cNvSpPr>
          <p:nvPr>
            <p:ph type="body" idx="1"/>
          </p:nvPr>
        </p:nvSpPr>
        <p:spPr>
          <a:xfrm>
            <a:off x="501173" y="1755648"/>
            <a:ext cx="11105417" cy="433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 Next For Intuit"/>
              <a:buNone/>
              <a:defRPr sz="3599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683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–"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3" name="Google Shape;413;p100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ank">
  <p:cSld name="Subtitle 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1"/>
          <p:cNvSpPr txBox="1">
            <a:spLocks noGrp="1"/>
          </p:cNvSpPr>
          <p:nvPr>
            <p:ph type="body" idx="1"/>
          </p:nvPr>
        </p:nvSpPr>
        <p:spPr>
          <a:xfrm>
            <a:off x="6484460" y="1810751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 Next For Intuit"/>
              <a:buNone/>
              <a:defRPr sz="22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2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6" name="Google Shape;416;p101"/>
          <p:cNvSpPr txBox="1">
            <a:spLocks noGrp="1"/>
          </p:cNvSpPr>
          <p:nvPr>
            <p:ph type="body" idx="2"/>
          </p:nvPr>
        </p:nvSpPr>
        <p:spPr>
          <a:xfrm>
            <a:off x="502922" y="1810751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 Next For Intuit"/>
              <a:buNone/>
              <a:defRPr sz="22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2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7" name="Google Shape;417;p101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3-Column">
  <p:cSld name="Subtitle 3-Column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2"/>
          <p:cNvSpPr txBox="1">
            <a:spLocks noGrp="1"/>
          </p:cNvSpPr>
          <p:nvPr>
            <p:ph type="body" idx="1"/>
          </p:nvPr>
        </p:nvSpPr>
        <p:spPr>
          <a:xfrm>
            <a:off x="8227897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0" name="Google Shape;420;p102"/>
          <p:cNvSpPr txBox="1">
            <a:spLocks noGrp="1"/>
          </p:cNvSpPr>
          <p:nvPr>
            <p:ph type="body" idx="2"/>
          </p:nvPr>
        </p:nvSpPr>
        <p:spPr>
          <a:xfrm>
            <a:off x="4360369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1" name="Google Shape;421;p102"/>
          <p:cNvSpPr txBox="1">
            <a:spLocks noGrp="1"/>
          </p:cNvSpPr>
          <p:nvPr>
            <p:ph type="body" idx="3"/>
          </p:nvPr>
        </p:nvSpPr>
        <p:spPr>
          <a:xfrm>
            <a:off x="517301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2" name="Google Shape;422;p102"/>
          <p:cNvSpPr txBox="1">
            <a:spLocks noGrp="1"/>
          </p:cNvSpPr>
          <p:nvPr>
            <p:ph type="body" idx="4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3" name="Google Shape;423;p102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Captioned Visual">
  <p:cSld name="Subtitle Captioned Visual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3"/>
          <p:cNvSpPr txBox="1">
            <a:spLocks noGrp="1"/>
          </p:cNvSpPr>
          <p:nvPr>
            <p:ph type="body" idx="1"/>
          </p:nvPr>
        </p:nvSpPr>
        <p:spPr>
          <a:xfrm>
            <a:off x="8227896" y="1810751"/>
            <a:ext cx="3378693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6" name="Google Shape;426;p103"/>
          <p:cNvSpPr txBox="1">
            <a:spLocks noGrp="1"/>
          </p:cNvSpPr>
          <p:nvPr>
            <p:ph type="body" idx="2"/>
          </p:nvPr>
        </p:nvSpPr>
        <p:spPr>
          <a:xfrm>
            <a:off x="597385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venir Next For Intuit"/>
              <a:buNone/>
              <a:defRPr sz="2000" b="1" i="0" u="none" strike="noStrike" cap="none">
                <a:solidFill>
                  <a:srgbClr val="D8D8D8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7" name="Google Shape;427;p103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28" name="Google Shape;428;p103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Visual">
  <p:cSld name="Subtitle Visual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4"/>
          <p:cNvSpPr txBox="1">
            <a:spLocks noGrp="1"/>
          </p:cNvSpPr>
          <p:nvPr>
            <p:ph type="body" idx="1"/>
          </p:nvPr>
        </p:nvSpPr>
        <p:spPr>
          <a:xfrm>
            <a:off x="597381" y="1905002"/>
            <a:ext cx="10972802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D1D3D5"/>
              </a:buClr>
              <a:buSzPts val="1500"/>
              <a:buFont typeface="Avenir Next For Intuit"/>
              <a:buNone/>
              <a:defRPr sz="2000" b="1" i="0" u="none" strike="noStrike" cap="none">
                <a:solidFill>
                  <a:srgbClr val="D1D3D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31" name="Google Shape;431;p104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32" name="Google Shape;432;p104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">
  <p:cSld name="Visual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5"/>
          <p:cNvSpPr txBox="1">
            <a:spLocks noGrp="1"/>
          </p:cNvSpPr>
          <p:nvPr>
            <p:ph type="body" idx="1"/>
          </p:nvPr>
        </p:nvSpPr>
        <p:spPr>
          <a:xfrm>
            <a:off x="597381" y="1905002"/>
            <a:ext cx="10972802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D1D3D5"/>
              </a:buClr>
              <a:buSzPts val="1500"/>
              <a:buFont typeface="Avenir Next For Intuit"/>
              <a:buNone/>
              <a:defRPr sz="2000" b="1" i="0" u="none" strike="noStrike" cap="none">
                <a:solidFill>
                  <a:srgbClr val="D1D3D5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35" name="Google Shape;435;p105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6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2">
  <p:cSld name="Section Title 2">
    <p:bg>
      <p:bgPr>
        <a:solidFill>
          <a:schemeClr val="accent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7"/>
          <p:cNvSpPr txBox="1">
            <a:spLocks noGrp="1"/>
          </p:cNvSpPr>
          <p:nvPr>
            <p:ph type="body" idx="1"/>
          </p:nvPr>
        </p:nvSpPr>
        <p:spPr>
          <a:xfrm>
            <a:off x="554468" y="2301347"/>
            <a:ext cx="11107120" cy="183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/>
          <a:lstStyle>
            <a:lvl1pPr marL="457200" marR="0" lvl="0" indent="-228600" algn="ctr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venir Next For Intuit"/>
              <a:buNone/>
              <a:defRPr sz="7065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 Next For Intuit"/>
              <a:buNone/>
              <a:defRPr sz="3199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4925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erriweather Sans"/>
              <a:buChar char="–"/>
              <a:defRPr sz="2799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rriweather Sans"/>
              <a:buNone/>
              <a:defRPr sz="2799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 Next For Intuit"/>
              <a:buNone/>
              <a:defRPr sz="20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ank">
  <p:cSld name="Subtitle Blank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11"/>
          <p:cNvSpPr txBox="1">
            <a:spLocks noGrp="1"/>
          </p:cNvSpPr>
          <p:nvPr>
            <p:ph type="body" idx="1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49" name="Google Shape;449;p111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1-Column">
  <p:cSld name="Subtitle 1-Column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2"/>
          <p:cNvSpPr txBox="1">
            <a:spLocks noGrp="1"/>
          </p:cNvSpPr>
          <p:nvPr>
            <p:ph type="body" idx="1"/>
          </p:nvPr>
        </p:nvSpPr>
        <p:spPr>
          <a:xfrm>
            <a:off x="501173" y="1757680"/>
            <a:ext cx="11105417" cy="433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nir Next For Intuit"/>
              <a:buNone/>
              <a:defRPr sz="3599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683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–"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52" name="Google Shape;452;p112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53" name="Google Shape;453;p112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1-Column">
  <p:cSld name="Subtitle 1-Colum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501174" y="1757680"/>
            <a:ext cx="11105416" cy="433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 Next For Intuit"/>
              <a:buNone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3200">
                <a:solidFill>
                  <a:schemeClr val="dk1"/>
                </a:solidFill>
              </a:defRPr>
            </a:lvl3pPr>
            <a:lvl4pPr marL="1828800" lvl="3" indent="-406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520"/>
              <a:buFont typeface="Avenir Next For Intuit"/>
              <a:buNone/>
              <a:defRPr sz="28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2-Column">
  <p:cSld name="Subtitle 2-Colum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3"/>
          <p:cNvSpPr txBox="1">
            <a:spLocks noGrp="1"/>
          </p:cNvSpPr>
          <p:nvPr>
            <p:ph type="body" idx="1"/>
          </p:nvPr>
        </p:nvSpPr>
        <p:spPr>
          <a:xfrm>
            <a:off x="6484460" y="1810751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 Next For Intuit"/>
              <a:buNone/>
              <a:defRPr sz="22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2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56" name="Google Shape;456;p113"/>
          <p:cNvSpPr txBox="1">
            <a:spLocks noGrp="1"/>
          </p:cNvSpPr>
          <p:nvPr>
            <p:ph type="body" idx="2"/>
          </p:nvPr>
        </p:nvSpPr>
        <p:spPr>
          <a:xfrm>
            <a:off x="502922" y="1810751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 Next For Intuit"/>
              <a:buNone/>
              <a:defRPr sz="22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2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57" name="Google Shape;457;p113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venir Next For Intuit"/>
              <a:buNone/>
              <a:defRPr sz="2000" b="0" i="0" u="none" strike="noStrike" cap="none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6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58" name="Google Shape;458;p113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4"/>
          <p:cNvSpPr txBox="1">
            <a:spLocks noGrp="1"/>
          </p:cNvSpPr>
          <p:nvPr>
            <p:ph type="body" idx="1"/>
          </p:nvPr>
        </p:nvSpPr>
        <p:spPr>
          <a:xfrm>
            <a:off x="8227897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61" name="Google Shape;461;p114"/>
          <p:cNvSpPr txBox="1">
            <a:spLocks noGrp="1"/>
          </p:cNvSpPr>
          <p:nvPr>
            <p:ph type="body" idx="2"/>
          </p:nvPr>
        </p:nvSpPr>
        <p:spPr>
          <a:xfrm>
            <a:off x="4360369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62" name="Google Shape;462;p114"/>
          <p:cNvSpPr txBox="1">
            <a:spLocks noGrp="1"/>
          </p:cNvSpPr>
          <p:nvPr>
            <p:ph type="body" idx="3"/>
          </p:nvPr>
        </p:nvSpPr>
        <p:spPr>
          <a:xfrm>
            <a:off x="517301" y="1810751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63" name="Google Shape;463;p114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ed Visual">
  <p:cSld name="Captioned Visual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5"/>
          <p:cNvSpPr txBox="1">
            <a:spLocks noGrp="1"/>
          </p:cNvSpPr>
          <p:nvPr>
            <p:ph type="body" idx="1"/>
          </p:nvPr>
        </p:nvSpPr>
        <p:spPr>
          <a:xfrm>
            <a:off x="8227897" y="1810751"/>
            <a:ext cx="337869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866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66" name="Google Shape;466;p115"/>
          <p:cNvSpPr txBox="1">
            <a:spLocks noGrp="1"/>
          </p:cNvSpPr>
          <p:nvPr>
            <p:ph type="body" idx="2"/>
          </p:nvPr>
        </p:nvSpPr>
        <p:spPr>
          <a:xfrm>
            <a:off x="597385" y="1905002"/>
            <a:ext cx="724044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venir Next For Intuit"/>
              <a:buNone/>
              <a:defRPr sz="2000" b="1" i="0" u="none" strike="noStrike" cap="none">
                <a:solidFill>
                  <a:srgbClr val="D8D8D8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sz="18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466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67" name="Google Shape;467;p115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3066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6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1">
  <p:cSld name="Section Title 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6"/>
          <p:cNvSpPr txBox="1">
            <a:spLocks noGrp="1"/>
          </p:cNvSpPr>
          <p:nvPr>
            <p:ph type="body" idx="1"/>
          </p:nvPr>
        </p:nvSpPr>
        <p:spPr>
          <a:xfrm>
            <a:off x="554468" y="2301347"/>
            <a:ext cx="11107120" cy="183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/>
          <a:lstStyle>
            <a:lvl1pPr marL="457200" marR="0" lvl="0" indent="-228600" algn="ctr">
              <a:lnSpc>
                <a:spcPct val="95000"/>
              </a:lnSpc>
              <a:spcBef>
                <a:spcPts val="1866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venir Next For Intuit"/>
              <a:buNone/>
              <a:defRPr sz="7065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31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4925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–"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None/>
              <a:defRPr sz="27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2-Column">
  <p:cSld name="Subtitle 2-Colum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6484459" y="1810750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2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None/>
              <a:defRPr sz="2200"/>
            </a:lvl2pPr>
            <a:lvl3pPr marL="1371600" lvl="2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502921" y="1810750"/>
            <a:ext cx="5190052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2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None/>
              <a:defRPr sz="2200"/>
            </a:lvl2pPr>
            <a:lvl3pPr marL="1371600" lvl="2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3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3-Column">
  <p:cSld name="Subtitle 3-Colum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8227897" y="1810750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360368" y="1810750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3"/>
          </p:nvPr>
        </p:nvSpPr>
        <p:spPr>
          <a:xfrm>
            <a:off x="517300" y="1810750"/>
            <a:ext cx="3253386" cy="42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8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 sz="1600"/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Avenir Next For Intuit"/>
              <a:buNone/>
              <a:defRPr sz="14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4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">
  <p:cSld name="Visual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597381" y="1905002"/>
            <a:ext cx="1097280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D1D3D5"/>
              </a:buClr>
              <a:buSzPts val="2000"/>
              <a:buFont typeface="Avenir Next For Intuit"/>
              <a:buNone/>
              <a:defRPr sz="2000" b="1">
                <a:solidFill>
                  <a:srgbClr val="D1D3D5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10"/>
              <a:buFont typeface="Avenir Next For Intuit"/>
              <a:buNone/>
              <a:defRPr sz="1900"/>
            </a:lvl2pPr>
            <a:lvl3pPr marL="1371600" lvl="2" indent="-33718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10"/>
              <a:buChar char="•"/>
              <a:defRPr sz="1900"/>
            </a:lvl3pPr>
            <a:lvl4pPr marL="1828800" lvl="3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Visual">
  <p:cSld name="Subtitle Visua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597381" y="1905002"/>
            <a:ext cx="10972801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D1D3D5"/>
              </a:buClr>
              <a:buSzPts val="2000"/>
              <a:buFont typeface="Avenir Next For Intuit"/>
              <a:buNone/>
              <a:defRPr sz="2000" b="1">
                <a:solidFill>
                  <a:srgbClr val="D1D3D5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710"/>
              <a:buFont typeface="Avenir Next For Intuit"/>
              <a:buNone/>
              <a:defRPr sz="1900"/>
            </a:lvl2pPr>
            <a:lvl3pPr marL="1371600" lvl="2" indent="-33718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10"/>
              <a:buChar char="•"/>
              <a:defRPr sz="1900"/>
            </a:lvl3pPr>
            <a:lvl4pPr marL="1828800" lvl="3" indent="-3492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350"/>
              <a:buFont typeface="Avenir Next For Intuit"/>
              <a:buNone/>
              <a:defRPr sz="1500"/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501173" y="787384"/>
            <a:ext cx="1110541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lvl="0" indent="-22860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venir Next For Intuit"/>
              <a:buNone/>
              <a:defRPr sz="2000" b="0" i="0">
                <a:solidFill>
                  <a:srgbClr val="595959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 sz="1600" b="0" i="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Char char="–"/>
              <a:defRPr sz="1600" b="0" i="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40"/>
              <a:buFont typeface="Avenir Next For Intuit"/>
              <a:buNone/>
              <a:defRPr sz="1600" b="0" i="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nir Next For Intui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88" y="1594"/>
            <a:ext cx="1588" cy="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Intuit_2016_RGB.eps"/>
          <p:cNvPicPr preferRelativeResize="0"/>
          <p:nvPr/>
        </p:nvPicPr>
        <p:blipFill rotWithShape="1">
          <a:blip r:embed="rId1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03" y="6364952"/>
            <a:ext cx="740752" cy="36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11392636" y="6472377"/>
            <a:ext cx="358507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‹#›</a:t>
            </a:fld>
            <a:endParaRPr sz="700" b="1" i="0" u="none" strike="noStrike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01175" y="1828800"/>
            <a:ext cx="11107533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venir Next For Intuit"/>
              <a:buNone/>
              <a:defRPr sz="26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40"/>
              <a:buFont typeface="Avenir Next For Intuit"/>
              <a:buNone/>
              <a:defRPr sz="2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5433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55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nir Next For Intuit"/>
              <a:buNone/>
              <a:defRPr sz="3000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420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7" descr="Intuit_2016_RGB.eps"/>
          <p:cNvPicPr preferRelativeResize="0"/>
          <p:nvPr/>
        </p:nvPicPr>
        <p:blipFill rotWithShape="1"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12" y="6364952"/>
            <a:ext cx="740752" cy="36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/>
          <p:nvPr/>
        </p:nvSpPr>
        <p:spPr>
          <a:xfrm>
            <a:off x="11392636" y="6472395"/>
            <a:ext cx="358507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1" i="0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‹#›</a:t>
            </a:fld>
            <a:endParaRPr sz="700" b="1" i="0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501175" y="1828800"/>
            <a:ext cx="11107533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599"/>
              <a:buFont typeface="Avenir Next For Intuit"/>
              <a:buNone/>
              <a:defRPr sz="2599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39"/>
              <a:buFont typeface="Avenir Next For Intuit"/>
              <a:buNone/>
              <a:defRPr sz="25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54272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79"/>
              <a:buFont typeface="Arial"/>
              <a:buChar char="•"/>
              <a:defRPr sz="21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55536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Merriweather Sans"/>
              <a:buChar char="–"/>
              <a:defRPr sz="1999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302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3020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9"/>
              <a:buFont typeface="Avenir Next For Intuit"/>
              <a:buNone/>
              <a:defRPr sz="2999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7" r:id="rId20"/>
    <p:sldLayoutId id="214748420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9"/>
          <p:cNvSpPr/>
          <p:nvPr/>
        </p:nvSpPr>
        <p:spPr>
          <a:xfrm>
            <a:off x="1588" y="1593"/>
            <a:ext cx="1588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8" name="Google Shape;348;p89" descr="Intuit_2016_RGB.eps"/>
          <p:cNvPicPr preferRelativeResize="0"/>
          <p:nvPr/>
        </p:nvPicPr>
        <p:blipFill rotWithShape="1">
          <a:blip r:embed="rId1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03" y="6364952"/>
            <a:ext cx="740559" cy="36373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9"/>
          <p:cNvSpPr txBox="1"/>
          <p:nvPr/>
        </p:nvSpPr>
        <p:spPr>
          <a:xfrm>
            <a:off x="11392636" y="6472378"/>
            <a:ext cx="358507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7"/>
              <a:buFont typeface="Avenir Next For Intuit"/>
              <a:buNone/>
            </a:pPr>
            <a:fld id="{00000000-1234-1234-1234-123412341234}" type="slidenum">
              <a:rPr lang="en-US" sz="667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‹#›</a:t>
            </a:fld>
            <a:endParaRPr sz="667" b="1" i="0" u="none" strike="noStrike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351" name="Google Shape;351;p89"/>
          <p:cNvSpPr txBox="1">
            <a:spLocks noGrp="1"/>
          </p:cNvSpPr>
          <p:nvPr>
            <p:ph type="body" idx="1"/>
          </p:nvPr>
        </p:nvSpPr>
        <p:spPr>
          <a:xfrm>
            <a:off x="501175" y="1828800"/>
            <a:ext cx="11107533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 Next For Intuit"/>
              <a:buNone/>
              <a:defRPr sz="20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352" name="Google Shape;352;p89"/>
          <p:cNvSpPr txBox="1">
            <a:spLocks noGrp="1"/>
          </p:cNvSpPr>
          <p:nvPr>
            <p:ph type="title"/>
          </p:nvPr>
        </p:nvSpPr>
        <p:spPr>
          <a:xfrm>
            <a:off x="501174" y="314477"/>
            <a:ext cx="11105418" cy="5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/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venir Next For Intuit"/>
              <a:buNone/>
              <a:defRPr sz="2300" b="1" i="0" u="none" strike="noStrike" cap="none">
                <a:solidFill>
                  <a:schemeClr val="accen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576814" y="4992993"/>
            <a:ext cx="6456318" cy="82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r">
              <a:buClr>
                <a:srgbClr val="FFFFFF"/>
              </a:buClr>
            </a:pPr>
            <a:endParaRPr sz="1866"/>
          </a:p>
        </p:txBody>
      </p:sp>
      <p:sp>
        <p:nvSpPr>
          <p:cNvPr id="55" name="Google Shape;55;p13"/>
          <p:cNvSpPr txBox="1"/>
          <p:nvPr/>
        </p:nvSpPr>
        <p:spPr>
          <a:xfrm>
            <a:off x="9922548" y="1616097"/>
            <a:ext cx="1725551" cy="45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>
              <a:buClr>
                <a:srgbClr val="FFFFFF"/>
              </a:buClr>
            </a:pPr>
            <a:r>
              <a:rPr lang="en" sz="2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@ODSC</a:t>
            </a:r>
            <a:endParaRPr sz="2399"/>
          </a:p>
        </p:txBody>
      </p:sp>
      <p:sp>
        <p:nvSpPr>
          <p:cNvPr id="56" name="Google Shape;56;p13"/>
          <p:cNvSpPr txBox="1"/>
          <p:nvPr/>
        </p:nvSpPr>
        <p:spPr>
          <a:xfrm>
            <a:off x="655396" y="284894"/>
            <a:ext cx="7097751" cy="411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r>
              <a:rPr lang="en" sz="79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 </a:t>
            </a:r>
            <a:endParaRPr sz="799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79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endParaRPr sz="799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79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SCIENCE </a:t>
            </a:r>
            <a:endParaRPr sz="799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79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CONFERENCE</a:t>
            </a:r>
            <a:endParaRPr sz="799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88671" y="5553872"/>
            <a:ext cx="7303298" cy="82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r">
              <a:buClr>
                <a:srgbClr val="FFFFFF"/>
              </a:buClr>
            </a:pPr>
            <a:endParaRPr sz="3199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r">
              <a:buClr>
                <a:srgbClr val="FFFFFF"/>
              </a:buClr>
            </a:pPr>
            <a:endParaRPr sz="2399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6" y="893"/>
            <a:ext cx="11998375" cy="6856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1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D4D-Green.pdf" descr="D4D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40" y="557699"/>
            <a:ext cx="5772621" cy="574263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eep customer empathy"/>
          <p:cNvSpPr txBox="1"/>
          <p:nvPr/>
        </p:nvSpPr>
        <p:spPr>
          <a:xfrm>
            <a:off x="4896314" y="2332980"/>
            <a:ext cx="1769611" cy="5832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Deep customer empathy</a:t>
            </a:r>
          </a:p>
        </p:txBody>
      </p:sp>
      <p:sp>
        <p:nvSpPr>
          <p:cNvPr id="215" name="Rapid experiments with customers"/>
          <p:cNvSpPr txBox="1"/>
          <p:nvPr/>
        </p:nvSpPr>
        <p:spPr>
          <a:xfrm>
            <a:off x="5243408" y="5509356"/>
            <a:ext cx="1906466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Rapid experiments with customers</a:t>
            </a:r>
          </a:p>
        </p:txBody>
      </p:sp>
      <p:sp>
        <p:nvSpPr>
          <p:cNvPr id="216" name="Go broad to go narrow"/>
          <p:cNvSpPr txBox="1"/>
          <p:nvPr/>
        </p:nvSpPr>
        <p:spPr>
          <a:xfrm>
            <a:off x="8366658" y="3937003"/>
            <a:ext cx="1338888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Go broad to go narrow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109BE-0C8F-6E47-814E-02DCFC92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Design for Delight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819CD60-B8E0-5540-ABA1-D7A1196F0A43}"/>
              </a:ext>
            </a:extLst>
          </p:cNvPr>
          <p:cNvSpPr/>
          <p:nvPr/>
        </p:nvSpPr>
        <p:spPr>
          <a:xfrm>
            <a:off x="4314548" y="461639"/>
            <a:ext cx="6036815" cy="5912528"/>
          </a:xfrm>
          <a:custGeom>
            <a:avLst/>
            <a:gdLst>
              <a:gd name="connsiteX0" fmla="*/ 1833027 w 6036815"/>
              <a:gd name="connsiteY0" fmla="*/ 3347476 h 5912528"/>
              <a:gd name="connsiteX1" fmla="*/ 593190 w 6036815"/>
              <a:gd name="connsiteY1" fmla="*/ 4587313 h 5912528"/>
              <a:gd name="connsiteX2" fmla="*/ 1833027 w 6036815"/>
              <a:gd name="connsiteY2" fmla="*/ 5827150 h 5912528"/>
              <a:gd name="connsiteX3" fmla="*/ 3072864 w 6036815"/>
              <a:gd name="connsiteY3" fmla="*/ 4587313 h 5912528"/>
              <a:gd name="connsiteX4" fmla="*/ 1833027 w 6036815"/>
              <a:gd name="connsiteY4" fmla="*/ 3347476 h 5912528"/>
              <a:gd name="connsiteX5" fmla="*/ 0 w 6036815"/>
              <a:gd name="connsiteY5" fmla="*/ 0 h 5912528"/>
              <a:gd name="connsiteX6" fmla="*/ 6036815 w 6036815"/>
              <a:gd name="connsiteY6" fmla="*/ 0 h 5912528"/>
              <a:gd name="connsiteX7" fmla="*/ 6036815 w 6036815"/>
              <a:gd name="connsiteY7" fmla="*/ 5912528 h 5912528"/>
              <a:gd name="connsiteX8" fmla="*/ 0 w 6036815"/>
              <a:gd name="connsiteY8" fmla="*/ 5912528 h 591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815" h="5912528">
                <a:moveTo>
                  <a:pt x="1833027" y="3347476"/>
                </a:moveTo>
                <a:cubicBezTo>
                  <a:pt x="1148284" y="3347476"/>
                  <a:pt x="593190" y="3902570"/>
                  <a:pt x="593190" y="4587313"/>
                </a:cubicBezTo>
                <a:cubicBezTo>
                  <a:pt x="593190" y="5272056"/>
                  <a:pt x="1148284" y="5827150"/>
                  <a:pt x="1833027" y="5827150"/>
                </a:cubicBezTo>
                <a:cubicBezTo>
                  <a:pt x="2517770" y="5827150"/>
                  <a:pt x="3072864" y="5272056"/>
                  <a:pt x="3072864" y="4587313"/>
                </a:cubicBezTo>
                <a:cubicBezTo>
                  <a:pt x="3072864" y="3902570"/>
                  <a:pt x="2517770" y="3347476"/>
                  <a:pt x="1833027" y="3347476"/>
                </a:cubicBezTo>
                <a:close/>
                <a:moveTo>
                  <a:pt x="0" y="0"/>
                </a:moveTo>
                <a:lnTo>
                  <a:pt x="6036815" y="0"/>
                </a:lnTo>
                <a:lnTo>
                  <a:pt x="6036815" y="5912528"/>
                </a:lnTo>
                <a:lnTo>
                  <a:pt x="0" y="5912528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CA37D-8F6F-5247-AFAA-6580B9CFD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200" dirty="0"/>
              <a:t>Examples of design thinking applied to Intuit’s data science product features </a:t>
            </a:r>
          </a:p>
        </p:txBody>
      </p:sp>
    </p:spTree>
    <p:extLst>
      <p:ext uri="{BB962C8B-B14F-4D97-AF65-F5344CB8AC3E}">
        <p14:creationId xmlns:p14="http://schemas.microsoft.com/office/powerpoint/2010/main" val="2213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F55DA-6FE0-BF4E-9D43-CED35A8A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37" y="1232390"/>
            <a:ext cx="8696951" cy="4393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FA75EE-5274-BC4A-A4BA-2FD20F8E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Mint Overdraft Prediction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955-61EA-1148-9FC4-7F11B151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5B95FB-4344-8F4B-A1E8-89FCF7FFFE7F}"/>
              </a:ext>
            </a:extLst>
          </p:cNvPr>
          <p:cNvSpPr/>
          <p:nvPr/>
        </p:nvSpPr>
        <p:spPr>
          <a:xfrm>
            <a:off x="501174" y="1299088"/>
            <a:ext cx="58996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 forINTUIT" panose="020B0503020202020204" pitchFamily="34" charset="77"/>
              </a:rPr>
              <a:t>Americans pay billions of dollars in overdraft fees every year when they have insufficient funds.</a:t>
            </a:r>
          </a:p>
          <a:p>
            <a:endParaRPr lang="en-US" sz="2000" dirty="0">
              <a:latin typeface="AvenirNext forINTUIT" panose="020B0503020202020204" pitchFamily="34" charset="77"/>
            </a:endParaRPr>
          </a:p>
          <a:p>
            <a:r>
              <a:rPr lang="en-US" sz="2000" dirty="0">
                <a:latin typeface="AvenirNext forINTUIT" panose="020B0503020202020204" pitchFamily="34" charset="77"/>
              </a:rPr>
              <a:t>50% of those fees are for transactions totaling less than $50.</a:t>
            </a:r>
          </a:p>
          <a:p>
            <a:endParaRPr lang="en-US" sz="2000" dirty="0">
              <a:latin typeface="AvenirNext forINTUIT" panose="020B0503020202020204" pitchFamily="34" charset="77"/>
            </a:endParaRPr>
          </a:p>
          <a:p>
            <a:r>
              <a:rPr lang="en-US" sz="2000" dirty="0">
                <a:latin typeface="AvenirNext forINTUIT" panose="020B0503020202020204" pitchFamily="34" charset="77"/>
              </a:rPr>
              <a:t>The average overdraft fee is $35.</a:t>
            </a:r>
          </a:p>
          <a:p>
            <a:endParaRPr lang="en-US" sz="2000" dirty="0">
              <a:latin typeface="AvenirNext forINTUIT" panose="020B0503020202020204" pitchFamily="34" charset="77"/>
            </a:endParaRPr>
          </a:p>
          <a:p>
            <a:r>
              <a:rPr lang="en-US" sz="2000" dirty="0">
                <a:latin typeface="AvenirNext forINTUIT" panose="020B0503020202020204" pitchFamily="34" charset="77"/>
              </a:rPr>
              <a:t>It’s hard for people to get ahead.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Next forINTUIT" panose="020B0503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2F887-22A7-7B4B-BBB9-262129DD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0" y="0"/>
            <a:ext cx="5606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88;p136">
            <a:extLst>
              <a:ext uri="{FF2B5EF4-FFF2-40B4-BE49-F238E27FC236}">
                <a16:creationId xmlns:a16="http://schemas.microsoft.com/office/drawing/2014/main" id="{CB126C9A-4CC6-2141-905B-9AC7714D98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39" t="12549" r="7612"/>
          <a:stretch/>
        </p:blipFill>
        <p:spPr>
          <a:xfrm>
            <a:off x="4853369" y="788073"/>
            <a:ext cx="7221879" cy="59955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D09B30-7A76-684A-ACE7-8A355411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built a supervised ML model to predict overdraft </a:t>
            </a:r>
          </a:p>
        </p:txBody>
      </p:sp>
      <p:pic>
        <p:nvPicPr>
          <p:cNvPr id="5" name="Google Shape;670;p135">
            <a:extLst>
              <a:ext uri="{FF2B5EF4-FFF2-40B4-BE49-F238E27FC236}">
                <a16:creationId xmlns:a16="http://schemas.microsoft.com/office/drawing/2014/main" id="{1BBF9065-E746-314A-A455-E628634958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877"/>
          <a:stretch/>
        </p:blipFill>
        <p:spPr>
          <a:xfrm>
            <a:off x="501173" y="1432963"/>
            <a:ext cx="4151803" cy="2733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1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B126ABA-24CB-EB44-AF53-733AA38174BA}"/>
              </a:ext>
            </a:extLst>
          </p:cNvPr>
          <p:cNvGrpSpPr/>
          <p:nvPr/>
        </p:nvGrpSpPr>
        <p:grpSpPr>
          <a:xfrm>
            <a:off x="4529266" y="721951"/>
            <a:ext cx="2568632" cy="5244821"/>
            <a:chOff x="4529266" y="721951"/>
            <a:chExt cx="2568632" cy="52448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E02491-0546-3C43-B2F2-5B83F1BFC789}"/>
                </a:ext>
              </a:extLst>
            </p:cNvPr>
            <p:cNvGrpSpPr/>
            <p:nvPr/>
          </p:nvGrpSpPr>
          <p:grpSpPr>
            <a:xfrm>
              <a:off x="4529266" y="1186537"/>
              <a:ext cx="2568632" cy="4780235"/>
              <a:chOff x="6960524" y="1038882"/>
              <a:chExt cx="2568632" cy="478023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05CF63C-4ACD-DF4B-9B34-6C3E10845D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977" t="7277" r="27205" b="7455"/>
              <a:stretch/>
            </p:blipFill>
            <p:spPr>
              <a:xfrm>
                <a:off x="6960524" y="1038882"/>
                <a:ext cx="2568632" cy="4780235"/>
              </a:xfrm>
              <a:prstGeom prst="rect">
                <a:avLst/>
              </a:prstGeom>
            </p:spPr>
          </p:pic>
          <p:pic>
            <p:nvPicPr>
              <p:cNvPr id="1028" name="Picture 4" descr="https://lh4.googleusercontent.com/KdFqyL0rgnrXri3YaSh9hw60n9jT1MOkhwLCDqDA4OW7sbUDC91_wNrKXe-XEIuXl3aJWQPRZkM_4vcVU3dOpyvA3tjSP5Vv7g-3mtyrY66jGxhGt28i_O8jHMMkpi9FYUfKYhyd7_Y01mE0ng">
                <a:extLst>
                  <a:ext uri="{FF2B5EF4-FFF2-40B4-BE49-F238E27FC236}">
                    <a16:creationId xmlns:a16="http://schemas.microsoft.com/office/drawing/2014/main" id="{594EEDD1-F515-F94B-82D5-5AE6026A1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718" t="4989" r="13738" b="5423"/>
              <a:stretch/>
            </p:blipFill>
            <p:spPr bwMode="auto">
              <a:xfrm>
                <a:off x="7168885" y="1651472"/>
                <a:ext cx="2157251" cy="3537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31C8FFB-9074-9B46-84E7-0DD38E02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51203" y="1651472"/>
                <a:ext cx="592616" cy="29935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F13FC9-9E69-BD42-A0CF-FFEED8807219}"/>
                </a:ext>
              </a:extLst>
            </p:cNvPr>
            <p:cNvSpPr txBox="1"/>
            <p:nvPr/>
          </p:nvSpPr>
          <p:spPr>
            <a:xfrm>
              <a:off x="4913137" y="721951"/>
              <a:ext cx="1792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forINTUIT" panose="020B0503020202020204" pitchFamily="34" charset="77"/>
                </a:rPr>
                <a:t>After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7EC0D0-8D8B-C94E-BEAE-437F05F551C7}"/>
              </a:ext>
            </a:extLst>
          </p:cNvPr>
          <p:cNvSpPr/>
          <p:nvPr/>
        </p:nvSpPr>
        <p:spPr>
          <a:xfrm>
            <a:off x="8412480" y="0"/>
            <a:ext cx="3776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Mint customers have saved nearly $1M  in overdraft fees over the past 12 months. </a:t>
            </a:r>
          </a:p>
          <a:p>
            <a:endParaRPr lang="en-US" sz="1800" dirty="0">
              <a:solidFill>
                <a:schemeClr val="bg1"/>
              </a:solidFill>
              <a:latin typeface="AvenirNext forINTUIT" panose="020B0503020202020204" pitchFamily="34" charset="77"/>
            </a:endParaRPr>
          </a:p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The overdraft prediction service sent more than 650K alerts to help users avoid paying non-sufficient funds fees.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072E2-CE51-2B4D-9121-359521CF8879}"/>
              </a:ext>
            </a:extLst>
          </p:cNvPr>
          <p:cNvGrpSpPr/>
          <p:nvPr/>
        </p:nvGrpSpPr>
        <p:grpSpPr>
          <a:xfrm>
            <a:off x="1035264" y="721951"/>
            <a:ext cx="2568632" cy="5244821"/>
            <a:chOff x="1035264" y="721951"/>
            <a:chExt cx="2568632" cy="52448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3E122B-9450-1E42-89AC-D25CFD3EA633}"/>
                </a:ext>
              </a:extLst>
            </p:cNvPr>
            <p:cNvGrpSpPr/>
            <p:nvPr/>
          </p:nvGrpSpPr>
          <p:grpSpPr>
            <a:xfrm>
              <a:off x="1035264" y="721951"/>
              <a:ext cx="2568632" cy="5244821"/>
              <a:chOff x="1035264" y="721951"/>
              <a:chExt cx="2568632" cy="524482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A6C195-68D2-EB45-BAF1-EBE6EEC18B3A}"/>
                  </a:ext>
                </a:extLst>
              </p:cNvPr>
              <p:cNvGrpSpPr/>
              <p:nvPr/>
            </p:nvGrpSpPr>
            <p:grpSpPr>
              <a:xfrm>
                <a:off x="1035264" y="1186537"/>
                <a:ext cx="2568632" cy="4780235"/>
                <a:chOff x="2053244" y="1136659"/>
                <a:chExt cx="2568632" cy="4780235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75C811F-0D2D-C347-9DB4-5B6502DE3B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6977" t="7277" r="27205" b="7455"/>
                <a:stretch/>
              </p:blipFill>
              <p:spPr>
                <a:xfrm>
                  <a:off x="2053244" y="1136659"/>
                  <a:ext cx="2568632" cy="4780235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https://lh6.googleusercontent.com/gOZeHfLYcAMXsOedNyk0ehIWZx6akNgvlr6qVV-7kwdOcs2SGg0VCSrom1jfaXoooHfP7gsCiJj0stxz6_qbgSvo2q-hgA4SOOCTzwA_jcdfjCZsDngI686WRorY2eRXk41mnpsrZWz7bC6RUg">
                  <a:extLst>
                    <a:ext uri="{FF2B5EF4-FFF2-40B4-BE49-F238E27FC236}">
                      <a16:creationId xmlns:a16="http://schemas.microsoft.com/office/drawing/2014/main" id="{24B919DF-F93E-384C-88DA-099CCB2456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524" t="20459" r="13740" b="21738"/>
                <a:stretch/>
              </p:blipFill>
              <p:spPr bwMode="auto">
                <a:xfrm>
                  <a:off x="2265063" y="2360036"/>
                  <a:ext cx="2144994" cy="2927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F2BFB-51E9-2241-AE45-8544EEBD35A4}"/>
                  </a:ext>
                </a:extLst>
              </p:cNvPr>
              <p:cNvSpPr txBox="1"/>
              <p:nvPr/>
            </p:nvSpPr>
            <p:spPr>
              <a:xfrm>
                <a:off x="1427128" y="721951"/>
                <a:ext cx="17928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Next forINTUIT" panose="020B0503020202020204" pitchFamily="34" charset="77"/>
                  </a:rPr>
                  <a:t>Before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0F29-81FA-0C44-A9AF-DB32AB96C214}"/>
                </a:ext>
              </a:extLst>
            </p:cNvPr>
            <p:cNvSpPr txBox="1"/>
            <p:nvPr/>
          </p:nvSpPr>
          <p:spPr>
            <a:xfrm>
              <a:off x="1270096" y="1838416"/>
              <a:ext cx="210987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Avenir Next Demi Bold" panose="020B0503020202020204" pitchFamily="34" charset="0"/>
                </a:rPr>
                <a:t>Avoid </a:t>
              </a:r>
              <a:r>
                <a:rPr lang="en-US" sz="1100" b="1" dirty="0" err="1">
                  <a:latin typeface="Avenir Next Demi Bold" panose="020B0503020202020204" pitchFamily="34" charset="0"/>
                </a:rPr>
                <a:t>overdrafting</a:t>
              </a:r>
              <a:r>
                <a:rPr lang="en-US" sz="1100" b="1" dirty="0">
                  <a:latin typeface="Avenir Next Demi Bold" panose="020B0503020202020204" pitchFamily="34" charset="0"/>
                </a:rPr>
                <a:t> your Bank</a:t>
              </a:r>
              <a:br>
                <a:rPr lang="en-US" sz="1100" b="1" dirty="0">
                  <a:latin typeface="Avenir Next Demi Bold" panose="020B0503020202020204" pitchFamily="34" charset="0"/>
                </a:rPr>
              </a:br>
              <a:r>
                <a:rPr lang="en-US" sz="1100" b="1" dirty="0">
                  <a:latin typeface="Avenir Next Demi Bold" panose="020B0503020202020204" pitchFamily="34" charset="0"/>
                </a:rPr>
                <a:t>of America account by taking</a:t>
              </a:r>
            </a:p>
            <a:p>
              <a:pPr algn="ctr"/>
              <a:r>
                <a:rPr lang="en-US" sz="1100" b="1" dirty="0">
                  <a:latin typeface="Avenir Next Demi Bold" panose="020B0503020202020204" pitchFamily="34" charset="0"/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6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FA75EE-5274-BC4A-A4BA-2FD20F8E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QuickBooks Self-Employed </a:t>
            </a:r>
            <a:r>
              <a:rPr lang="en-US" dirty="0" err="1"/>
              <a:t>SmartGroups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26058-BFC6-B340-ACAE-62AA50FE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929"/>
            <a:ext cx="12188825" cy="38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955-61EA-1148-9FC4-7F11B151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B41A66-35C6-2449-BB89-98A807BCB484}"/>
              </a:ext>
            </a:extLst>
          </p:cNvPr>
          <p:cNvSpPr/>
          <p:nvPr/>
        </p:nvSpPr>
        <p:spPr>
          <a:xfrm>
            <a:off x="501174" y="1299088"/>
            <a:ext cx="57499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venirNext forINTUIT" panose="020B0503020202020204" pitchFamily="34" charset="77"/>
              </a:rPr>
              <a:t>Business-related trips are tax-deductible for the self-employed.</a:t>
            </a:r>
          </a:p>
          <a:p>
            <a:endParaRPr lang="en-US" sz="2000" dirty="0">
              <a:solidFill>
                <a:schemeClr val="tx1"/>
              </a:solidFill>
              <a:latin typeface="AvenirNext forINTUIT" panose="020B0503020202020204" pitchFamily="34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Next forINTUIT" panose="020B0503020202020204" pitchFamily="34" charset="77"/>
              </a:rPr>
              <a:t>The QuickBooks Self-Employed mobile app automatically tracks trip miles.</a:t>
            </a:r>
            <a:endParaRPr lang="en-US" sz="2000" dirty="0">
              <a:latin typeface="AvenirNext forINTUIT" panose="020B0503020202020204" pitchFamily="34" charset="77"/>
            </a:endParaRPr>
          </a:p>
          <a:p>
            <a:endParaRPr lang="en-US" sz="2000" dirty="0">
              <a:latin typeface="AvenirNext forINTUIT" panose="020B0503020202020204" pitchFamily="34" charset="77"/>
            </a:endParaRPr>
          </a:p>
          <a:p>
            <a:r>
              <a:rPr lang="en-US" sz="2000" dirty="0">
                <a:latin typeface="AvenirNext forINTUIT" panose="020B0503020202020204" pitchFamily="34" charset="77"/>
              </a:rPr>
              <a:t>It’s time-consuming to review trips to determine which are personal and which are for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Next forINTUIT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AD82C-227D-7C47-918E-5F0449AF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86047" y="0"/>
            <a:ext cx="5602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0FB7B0-F4A1-124D-B2D9-CF1891A87201}"/>
              </a:ext>
            </a:extLst>
          </p:cNvPr>
          <p:cNvSpPr/>
          <p:nvPr/>
        </p:nvSpPr>
        <p:spPr>
          <a:xfrm>
            <a:off x="598662" y="4178004"/>
            <a:ext cx="9292683" cy="62675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AAB2C-40B3-EF44-A8F5-7FDF05B608B3}"/>
              </a:ext>
            </a:extLst>
          </p:cNvPr>
          <p:cNvSpPr/>
          <p:nvPr/>
        </p:nvSpPr>
        <p:spPr>
          <a:xfrm>
            <a:off x="598662" y="2343807"/>
            <a:ext cx="9292683" cy="1219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0" name="Google Shape;1510;p362"/>
          <p:cNvSpPr txBox="1">
            <a:spLocks noGrp="1"/>
          </p:cNvSpPr>
          <p:nvPr>
            <p:ph type="title"/>
          </p:nvPr>
        </p:nvSpPr>
        <p:spPr>
          <a:xfrm>
            <a:off x="501903" y="296413"/>
            <a:ext cx="11539360" cy="62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ctr" anchorCtr="0">
            <a:noAutofit/>
          </a:bodyPr>
          <a:lstStyle/>
          <a:p>
            <a:r>
              <a:rPr lang="en-US" sz="2999" dirty="0">
                <a:solidFill>
                  <a:srgbClr val="0077C5"/>
                </a:solidFill>
                <a:latin typeface="Avenir Next For Intuit"/>
                <a:sym typeface="Avenir Next For Intuit"/>
              </a:rPr>
              <a:t>We used pattern mining to group business vs. personal trips</a:t>
            </a:r>
            <a:endParaRPr sz="1800" i="1" dirty="0">
              <a:solidFill>
                <a:schemeClr val="accent5">
                  <a:lumMod val="75000"/>
                </a:schemeClr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graphicFrame>
        <p:nvGraphicFramePr>
          <p:cNvPr id="1511" name="Google Shape;1511;p362"/>
          <p:cNvGraphicFramePr/>
          <p:nvPr>
            <p:extLst>
              <p:ext uri="{D42A27DB-BD31-4B8C-83A1-F6EECF244321}">
                <p14:modId xmlns:p14="http://schemas.microsoft.com/office/powerpoint/2010/main" val="2117638315"/>
              </p:ext>
            </p:extLst>
          </p:nvPr>
        </p:nvGraphicFramePr>
        <p:xfrm>
          <a:off x="598662" y="1728810"/>
          <a:ext cx="9292683" cy="36840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 err="1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Trip_id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 err="1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Start_location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 err="1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End_location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Is_weekend_trip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12345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B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False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34394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B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False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15353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C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True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34293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B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False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0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46483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B</a:t>
                      </a:r>
                      <a:endParaRPr sz="2400" u="none" strike="noStrike" cap="none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True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12" name="Google Shape;1512;p362"/>
          <p:cNvSpPr txBox="1"/>
          <p:nvPr/>
        </p:nvSpPr>
        <p:spPr>
          <a:xfrm>
            <a:off x="527062" y="1066982"/>
            <a:ext cx="8309835" cy="7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ctr" anchorCtr="0">
            <a:noAutofit/>
          </a:bodyPr>
          <a:lstStyle/>
          <a:p>
            <a:pPr>
              <a:lnSpc>
                <a:spcPct val="95000"/>
              </a:lnSpc>
              <a:buSzPts val="2000"/>
            </a:pPr>
            <a:r>
              <a:rPr lang="en" sz="2400" b="1" dirty="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Sample business trip data for a user</a:t>
            </a:r>
            <a:endParaRPr sz="2400" b="1" dirty="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graphicFrame>
        <p:nvGraphicFramePr>
          <p:cNvPr id="8" name="Google Shape;1511;p362">
            <a:extLst>
              <a:ext uri="{FF2B5EF4-FFF2-40B4-BE49-F238E27FC236}">
                <a16:creationId xmlns:a16="http://schemas.microsoft.com/office/drawing/2014/main" id="{BC5F81B4-5452-EE4C-A196-3955FAC98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694470"/>
              </p:ext>
            </p:extLst>
          </p:nvPr>
        </p:nvGraphicFramePr>
        <p:xfrm>
          <a:off x="598661" y="5413822"/>
          <a:ext cx="9292683" cy="6140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3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2400" u="none" strike="noStrike" cap="none" dirty="0" smtClean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21632 </a:t>
                      </a: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A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B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400" u="none" strike="noStrike" cap="none" dirty="0">
                          <a:latin typeface="Avenir Next For Intuit"/>
                          <a:ea typeface="Avenir Next For Intuit"/>
                          <a:cs typeface="Avenir Next For Intuit"/>
                          <a:sym typeface="Avenir Next For Intuit"/>
                        </a:rPr>
                        <a:t>False</a:t>
                      </a:r>
                      <a:endParaRPr sz="2400" u="none" strike="noStrike" cap="none" dirty="0">
                        <a:latin typeface="Avenir Next For Intuit"/>
                        <a:ea typeface="Avenir Next For Intuit"/>
                        <a:cs typeface="Avenir Next For Intuit"/>
                        <a:sym typeface="Avenir Next For Intuit"/>
                      </a:endParaRPr>
                    </a:p>
                  </a:txBody>
                  <a:tcPr marL="121868" marR="121868" marT="121868" marB="121868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1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1CD86-BBEC-5344-A6E8-3EDA43E16F5D}"/>
              </a:ext>
            </a:extLst>
          </p:cNvPr>
          <p:cNvGrpSpPr/>
          <p:nvPr/>
        </p:nvGrpSpPr>
        <p:grpSpPr>
          <a:xfrm>
            <a:off x="1033272" y="721951"/>
            <a:ext cx="2568632" cy="5244821"/>
            <a:chOff x="2346958" y="721951"/>
            <a:chExt cx="2568632" cy="52448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9E1BB-3487-B742-A822-7E576AE75AB5}"/>
                </a:ext>
              </a:extLst>
            </p:cNvPr>
            <p:cNvGrpSpPr/>
            <p:nvPr/>
          </p:nvGrpSpPr>
          <p:grpSpPr>
            <a:xfrm>
              <a:off x="2346958" y="1186537"/>
              <a:ext cx="2568632" cy="4780235"/>
              <a:chOff x="2346958" y="1186537"/>
              <a:chExt cx="2568632" cy="478023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3CB4BCF-A7B9-0247-94E1-33B4739F6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977" t="7277" r="27205" b="7455"/>
              <a:stretch/>
            </p:blipFill>
            <p:spPr>
              <a:xfrm>
                <a:off x="2346958" y="1186537"/>
                <a:ext cx="2568632" cy="4780235"/>
              </a:xfrm>
              <a:prstGeom prst="rect">
                <a:avLst/>
              </a:prstGeom>
            </p:spPr>
          </p:pic>
          <p:pic>
            <p:nvPicPr>
              <p:cNvPr id="4" name="Google Shape;1481;p358">
                <a:extLst>
                  <a:ext uri="{FF2B5EF4-FFF2-40B4-BE49-F238E27FC236}">
                    <a16:creationId xmlns:a16="http://schemas.microsoft.com/office/drawing/2014/main" id="{3339BCF4-D16C-B04B-9342-767D987A7A56}"/>
                  </a:ext>
                </a:extLst>
              </p:cNvPr>
              <p:cNvPicPr preferRelativeResize="0"/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26650" y="1789738"/>
                <a:ext cx="2009248" cy="35737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B6F96-5726-8443-AC47-1FB94B49B78F}"/>
                </a:ext>
              </a:extLst>
            </p:cNvPr>
            <p:cNvSpPr txBox="1"/>
            <p:nvPr/>
          </p:nvSpPr>
          <p:spPr>
            <a:xfrm>
              <a:off x="2738822" y="721951"/>
              <a:ext cx="1792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forINTUIT" panose="020B0503020202020204" pitchFamily="34" charset="77"/>
                </a:rPr>
                <a:t>Before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40342-65D3-7041-B521-301EBA6BFC88}"/>
              </a:ext>
            </a:extLst>
          </p:cNvPr>
          <p:cNvGrpSpPr/>
          <p:nvPr/>
        </p:nvGrpSpPr>
        <p:grpSpPr>
          <a:xfrm>
            <a:off x="4526280" y="721951"/>
            <a:ext cx="2568632" cy="5244821"/>
            <a:chOff x="6058045" y="721951"/>
            <a:chExt cx="2568632" cy="52448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DE6316-36D4-5648-AF72-30656DDA5181}"/>
                </a:ext>
              </a:extLst>
            </p:cNvPr>
            <p:cNvGrpSpPr/>
            <p:nvPr/>
          </p:nvGrpSpPr>
          <p:grpSpPr>
            <a:xfrm>
              <a:off x="6058045" y="1186537"/>
              <a:ext cx="2568632" cy="4780235"/>
              <a:chOff x="7273235" y="1186537"/>
              <a:chExt cx="2568632" cy="478023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C80CC00-0255-9343-B5FA-84CD401352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977" t="7277" r="27205" b="7455"/>
              <a:stretch/>
            </p:blipFill>
            <p:spPr>
              <a:xfrm>
                <a:off x="7273235" y="1186537"/>
                <a:ext cx="2568632" cy="4780235"/>
              </a:xfrm>
              <a:prstGeom prst="rect">
                <a:avLst/>
              </a:prstGeom>
            </p:spPr>
          </p:pic>
          <p:pic>
            <p:nvPicPr>
              <p:cNvPr id="5" name="Picture 2" descr="https://lh6.googleusercontent.com/bC9z6VGthpCmO0dtdmIHC8rI7oPj9TVUWJ2MMDnS169k6-EDK0Dv0umR86_czboMAaZUlQyAuW_7c1xnW9lTF4YIQk9TcVe-8-cuWk4UME818x28ESVQZsJBVJZ6VpEy0T9-GfzZToA">
                <a:extLst>
                  <a:ext uri="{FF2B5EF4-FFF2-40B4-BE49-F238E27FC236}">
                    <a16:creationId xmlns:a16="http://schemas.microsoft.com/office/drawing/2014/main" id="{A7A5F770-7814-7C4C-879C-1C6D694D8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92063" y="1970129"/>
                <a:ext cx="2147329" cy="3398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06FE2-52EB-5D4F-A9A8-95EF9F96681A}"/>
                </a:ext>
              </a:extLst>
            </p:cNvPr>
            <p:cNvSpPr txBox="1"/>
            <p:nvPr/>
          </p:nvSpPr>
          <p:spPr>
            <a:xfrm>
              <a:off x="6441916" y="721951"/>
              <a:ext cx="1792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Next forINTUIT" panose="020B0503020202020204" pitchFamily="34" charset="77"/>
                </a:rPr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BAA15-60DD-E24F-A320-BE954B5CAE71}"/>
              </a:ext>
            </a:extLst>
          </p:cNvPr>
          <p:cNvSpPr/>
          <p:nvPr/>
        </p:nvSpPr>
        <p:spPr>
          <a:xfrm>
            <a:off x="8412353" y="0"/>
            <a:ext cx="37764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Customers categorize an average of 100 trips/month in significantly less time.</a:t>
            </a:r>
          </a:p>
          <a:p>
            <a:endParaRPr lang="en-US" sz="1800" dirty="0">
              <a:solidFill>
                <a:schemeClr val="bg1"/>
              </a:solidFill>
              <a:latin typeface="AvenirNext forINTUIT" panose="020B0503020202020204" pitchFamily="34" charset="77"/>
            </a:endParaRPr>
          </a:p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The experience is tailored to a customer’s individual driving patterns.</a:t>
            </a:r>
          </a:p>
        </p:txBody>
      </p:sp>
    </p:spTree>
    <p:extLst>
      <p:ext uri="{BB962C8B-B14F-4D97-AF65-F5344CB8AC3E}">
        <p14:creationId xmlns:p14="http://schemas.microsoft.com/office/powerpoint/2010/main" val="340485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556"/>
          <p:cNvSpPr txBox="1">
            <a:spLocks noGrp="1"/>
          </p:cNvSpPr>
          <p:nvPr>
            <p:ph type="body" idx="1"/>
          </p:nvPr>
        </p:nvSpPr>
        <p:spPr>
          <a:xfrm>
            <a:off x="1438548" y="5014009"/>
            <a:ext cx="7083174" cy="117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 Next For Intuit"/>
              <a:buNone/>
            </a:pPr>
            <a:r>
              <a:rPr lang="en-US"/>
              <a:t>ODSC East 2019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 Next For Intuit"/>
              <a:buNone/>
            </a:pPr>
            <a:r>
              <a:rPr lang="en-US"/>
              <a:t>Michael Radwin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 Next For Intuit"/>
              <a:buNone/>
            </a:pPr>
            <a:r>
              <a:rPr lang="en-US"/>
              <a:t>Vice President, Intuit </a:t>
            </a:r>
            <a:endParaRPr/>
          </a:p>
        </p:txBody>
      </p:sp>
      <p:sp>
        <p:nvSpPr>
          <p:cNvPr id="2364" name="Google Shape;2364;p556"/>
          <p:cNvSpPr txBox="1">
            <a:spLocks noGrp="1"/>
          </p:cNvSpPr>
          <p:nvPr>
            <p:ph type="dt" idx="10"/>
          </p:nvPr>
        </p:nvSpPr>
        <p:spPr>
          <a:xfrm>
            <a:off x="1438548" y="4430578"/>
            <a:ext cx="7083174" cy="33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April 30, 2019 </a:t>
            </a:r>
            <a:endParaRPr/>
          </a:p>
        </p:txBody>
      </p:sp>
      <p:sp>
        <p:nvSpPr>
          <p:cNvPr id="2365" name="Google Shape;2365;p556"/>
          <p:cNvSpPr txBox="1">
            <a:spLocks noGrp="1"/>
          </p:cNvSpPr>
          <p:nvPr>
            <p:ph type="title"/>
          </p:nvPr>
        </p:nvSpPr>
        <p:spPr>
          <a:xfrm>
            <a:off x="1464674" y="1158240"/>
            <a:ext cx="10128068" cy="264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 Next For Intuit"/>
              <a:buNone/>
            </a:pPr>
            <a:r>
              <a:rPr lang="en-US" sz="4400"/>
              <a:t/>
            </a:r>
            <a:br>
              <a:rPr lang="en-US" sz="4400"/>
            </a:br>
            <a:r>
              <a:rPr lang="en-US" sz="4400"/>
              <a:t/>
            </a:r>
            <a:br>
              <a:rPr lang="en-US" sz="4400"/>
            </a:br>
            <a:r>
              <a:rPr lang="en-US" sz="4400"/>
              <a:t/>
            </a:r>
            <a:br>
              <a:rPr lang="en-US" sz="4400"/>
            </a:br>
            <a:r>
              <a:rPr lang="en-US" sz="4400"/>
              <a:t>Data Science + Design Thinking:</a:t>
            </a:r>
            <a:br>
              <a:rPr lang="en-US" sz="4400"/>
            </a:br>
            <a:r>
              <a:rPr lang="en-US" sz="2800"/>
              <a:t>a perfect blend to achieve the best user experience</a:t>
            </a:r>
            <a:r>
              <a:rPr lang="en-US" sz="4400"/>
              <a:t/>
            </a:r>
            <a:br>
              <a:rPr lang="en-US" sz="4400"/>
            </a:br>
            <a:endParaRPr sz="44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B56A3-240C-0144-9071-11E5D5F2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56" y="2480144"/>
            <a:ext cx="8539713" cy="189771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CE8321D-467C-FA48-8992-1E90268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TurboTax Standard vs. Itemized (SVI) Deduction</a:t>
            </a:r>
          </a:p>
        </p:txBody>
      </p:sp>
    </p:spTree>
    <p:extLst>
      <p:ext uri="{BB962C8B-B14F-4D97-AF65-F5344CB8AC3E}">
        <p14:creationId xmlns:p14="http://schemas.microsoft.com/office/powerpoint/2010/main" val="40184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955-61EA-1148-9FC4-7F11B151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E5EE3-1140-8D48-B43E-E483D9E1D84F}"/>
              </a:ext>
            </a:extLst>
          </p:cNvPr>
          <p:cNvSpPr/>
          <p:nvPr/>
        </p:nvSpPr>
        <p:spPr>
          <a:xfrm>
            <a:off x="501174" y="1299088"/>
            <a:ext cx="57084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venirNext forINTUIT" panose="020B0503020202020204" pitchFamily="34" charset="77"/>
              </a:rPr>
              <a:t>American taxpayers waste time itemizing deductions, only to find that they should take the standard deduction.</a:t>
            </a:r>
          </a:p>
          <a:p>
            <a:endParaRPr lang="en-US" sz="2000" dirty="0">
              <a:solidFill>
                <a:schemeClr val="tx1"/>
              </a:solidFill>
              <a:latin typeface="AvenirNext forINTUIT" panose="020B0503020202020204" pitchFamily="34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Next forINTUIT" panose="020B0503020202020204" pitchFamily="34" charset="77"/>
              </a:rPr>
              <a:t>TurboTax was able to quickly predict which deduction was right for the customer.</a:t>
            </a:r>
          </a:p>
          <a:p>
            <a:endParaRPr lang="en-US" sz="2000" dirty="0">
              <a:solidFill>
                <a:schemeClr val="tx1"/>
              </a:solidFill>
              <a:latin typeface="AvenirNext forINTUIT" panose="020B0503020202020204" pitchFamily="34" charset="77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Next forINTUIT" panose="020B0503020202020204" pitchFamily="34" charset="77"/>
              </a:rPr>
              <a:t>But customers didn’t have confidence that we knew enough about them to make an accurate prediction. </a:t>
            </a:r>
            <a:endParaRPr lang="en-US" sz="2000" dirty="0">
              <a:latin typeface="AvenirNext forINTUIT" panose="020B0503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Next forINTUIT" panose="020B0503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DAE0FB-F02C-EA40-AF74-6BC0F64D8F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144" y="0"/>
            <a:ext cx="560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592D-54ED-FD44-B4B1-73D73C4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wasn’t enough to build an SVI deduction prediction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45F98-E0D3-1045-9E0B-1DFC64571C1A}"/>
              </a:ext>
            </a:extLst>
          </p:cNvPr>
          <p:cNvSpPr/>
          <p:nvPr/>
        </p:nvSpPr>
        <p:spPr>
          <a:xfrm>
            <a:off x="9360131" y="5660967"/>
            <a:ext cx="1246909" cy="174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8E130-9BF3-DE4D-9409-206B268C7681}"/>
              </a:ext>
            </a:extLst>
          </p:cNvPr>
          <p:cNvSpPr/>
          <p:nvPr/>
        </p:nvSpPr>
        <p:spPr>
          <a:xfrm>
            <a:off x="1209098" y="5623560"/>
            <a:ext cx="745374" cy="174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A88E68-E3CE-E246-A6D2-385A8CE5B3E6}"/>
              </a:ext>
            </a:extLst>
          </p:cNvPr>
          <p:cNvGrpSpPr/>
          <p:nvPr/>
        </p:nvGrpSpPr>
        <p:grpSpPr>
          <a:xfrm>
            <a:off x="397626" y="1170150"/>
            <a:ext cx="11393573" cy="4965955"/>
            <a:chOff x="274600" y="1170150"/>
            <a:chExt cx="8673164" cy="3780249"/>
          </a:xfrm>
        </p:grpSpPr>
        <p:cxnSp>
          <p:nvCxnSpPr>
            <p:cNvPr id="7" name="Google Shape;233;p51">
              <a:extLst>
                <a:ext uri="{FF2B5EF4-FFF2-40B4-BE49-F238E27FC236}">
                  <a16:creationId xmlns:a16="http://schemas.microsoft.com/office/drawing/2014/main" id="{3FAF21A9-3EAD-8443-83A5-FE79C8F52452}"/>
                </a:ext>
              </a:extLst>
            </p:cNvPr>
            <p:cNvCxnSpPr>
              <a:stCxn id="19" idx="2"/>
              <a:endCxn id="13" idx="1"/>
            </p:cNvCxnSpPr>
            <p:nvPr/>
          </p:nvCxnSpPr>
          <p:spPr>
            <a:xfrm rot="10800000" flipH="1">
              <a:off x="5500152" y="1689012"/>
              <a:ext cx="1611600" cy="198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" name="Google Shape;236;p51">
              <a:extLst>
                <a:ext uri="{FF2B5EF4-FFF2-40B4-BE49-F238E27FC236}">
                  <a16:creationId xmlns:a16="http://schemas.microsoft.com/office/drawing/2014/main" id="{811B49A6-065F-A644-AFBF-0BB73C20FA75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5548660" y="3671700"/>
              <a:ext cx="163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9" name="Google Shape;240;p51">
              <a:extLst>
                <a:ext uri="{FF2B5EF4-FFF2-40B4-BE49-F238E27FC236}">
                  <a16:creationId xmlns:a16="http://schemas.microsoft.com/office/drawing/2014/main" id="{49BA1E04-E0D1-8B42-880A-491FFC8FC67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21485" y="3764825"/>
              <a:ext cx="1728550" cy="1185574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241;p51">
              <a:extLst>
                <a:ext uri="{FF2B5EF4-FFF2-40B4-BE49-F238E27FC236}">
                  <a16:creationId xmlns:a16="http://schemas.microsoft.com/office/drawing/2014/main" id="{221BCB8B-576A-5042-B9DD-D53D9E5AB4F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21485" y="2406991"/>
              <a:ext cx="1728550" cy="135783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242;p51">
              <a:extLst>
                <a:ext uri="{FF2B5EF4-FFF2-40B4-BE49-F238E27FC236}">
                  <a16:creationId xmlns:a16="http://schemas.microsoft.com/office/drawing/2014/main" id="{F2B5EC48-102E-E941-9967-1596467A4812}"/>
                </a:ext>
              </a:extLst>
            </p:cNvPr>
            <p:cNvSpPr/>
            <p:nvPr/>
          </p:nvSpPr>
          <p:spPr>
            <a:xfrm>
              <a:off x="1810286" y="1246350"/>
              <a:ext cx="1280400" cy="885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SVI </a:t>
              </a:r>
              <a:endParaRPr dirty="0">
                <a:latin typeface="AvenirNext forINTUIT" panose="020B0503020202020204" pitchFamily="34" charset="7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Model</a:t>
              </a:r>
              <a:endParaRPr sz="1400" b="1" i="0" u="none" strike="noStrike" cap="none" dirty="0">
                <a:solidFill>
                  <a:schemeClr val="lt1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2" name="Google Shape;237;p51">
              <a:extLst>
                <a:ext uri="{FF2B5EF4-FFF2-40B4-BE49-F238E27FC236}">
                  <a16:creationId xmlns:a16="http://schemas.microsoft.com/office/drawing/2014/main" id="{83FFD067-9D7E-5D40-9314-29AF59A94F59}"/>
                </a:ext>
              </a:extLst>
            </p:cNvPr>
            <p:cNvSpPr/>
            <p:nvPr/>
          </p:nvSpPr>
          <p:spPr>
            <a:xfrm>
              <a:off x="3820060" y="2393100"/>
              <a:ext cx="1728600" cy="25572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3" name="Google Shape;235;p51">
              <a:extLst>
                <a:ext uri="{FF2B5EF4-FFF2-40B4-BE49-F238E27FC236}">
                  <a16:creationId xmlns:a16="http://schemas.microsoft.com/office/drawing/2014/main" id="{B0D091AD-26E4-814B-A429-0D56237B6C72}"/>
                </a:ext>
              </a:extLst>
            </p:cNvPr>
            <p:cNvSpPr txBox="1"/>
            <p:nvPr/>
          </p:nvSpPr>
          <p:spPr>
            <a:xfrm>
              <a:off x="7111886" y="1432199"/>
              <a:ext cx="10986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Itemized</a:t>
              </a:r>
              <a:endParaRPr sz="1600" b="1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Deduction</a:t>
              </a:r>
              <a:endParaRPr sz="1600"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4" name="Google Shape;238;p51">
              <a:extLst>
                <a:ext uri="{FF2B5EF4-FFF2-40B4-BE49-F238E27FC236}">
                  <a16:creationId xmlns:a16="http://schemas.microsoft.com/office/drawing/2014/main" id="{97FE5A45-A798-D34E-AF3E-32C5FB187A92}"/>
                </a:ext>
              </a:extLst>
            </p:cNvPr>
            <p:cNvSpPr txBox="1"/>
            <p:nvPr/>
          </p:nvSpPr>
          <p:spPr>
            <a:xfrm>
              <a:off x="7183014" y="3414900"/>
              <a:ext cx="10986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1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Standard</a:t>
              </a:r>
              <a:endParaRPr sz="1600" b="1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0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Deduction</a:t>
              </a:r>
              <a:endParaRPr sz="1600"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5" name="Google Shape;243;p51">
              <a:extLst>
                <a:ext uri="{FF2B5EF4-FFF2-40B4-BE49-F238E27FC236}">
                  <a16:creationId xmlns:a16="http://schemas.microsoft.com/office/drawing/2014/main" id="{F86839B4-A19A-784E-9FCD-A8565AE40082}"/>
                </a:ext>
              </a:extLst>
            </p:cNvPr>
            <p:cNvSpPr txBox="1"/>
            <p:nvPr/>
          </p:nvSpPr>
          <p:spPr>
            <a:xfrm>
              <a:off x="2655428" y="3244280"/>
              <a:ext cx="10986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b="0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Alternative</a:t>
              </a:r>
              <a:endParaRPr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b="0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Experience</a:t>
              </a:r>
              <a:endParaRPr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6" name="Google Shape;244;p51">
              <a:extLst>
                <a:ext uri="{FF2B5EF4-FFF2-40B4-BE49-F238E27FC236}">
                  <a16:creationId xmlns:a16="http://schemas.microsoft.com/office/drawing/2014/main" id="{B7BE8926-363A-FB44-BCCE-D60A24C20495}"/>
                </a:ext>
              </a:extLst>
            </p:cNvPr>
            <p:cNvSpPr/>
            <p:nvPr/>
          </p:nvSpPr>
          <p:spPr>
            <a:xfrm>
              <a:off x="3820060" y="2005825"/>
              <a:ext cx="1738800" cy="37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SVI  Interview</a:t>
              </a:r>
              <a:endParaRPr sz="1400" b="1" i="0" u="none" strike="noStrike" cap="none">
                <a:solidFill>
                  <a:schemeClr val="lt1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sp>
          <p:nvSpPr>
            <p:cNvPr id="17" name="Google Shape;245;p51">
              <a:extLst>
                <a:ext uri="{FF2B5EF4-FFF2-40B4-BE49-F238E27FC236}">
                  <a16:creationId xmlns:a16="http://schemas.microsoft.com/office/drawing/2014/main" id="{81E58888-E90B-CF48-9E8B-05369E827F28}"/>
                </a:ext>
              </a:extLst>
            </p:cNvPr>
            <p:cNvSpPr txBox="1"/>
            <p:nvPr/>
          </p:nvSpPr>
          <p:spPr>
            <a:xfrm>
              <a:off x="3488953" y="1384059"/>
              <a:ext cx="2633100" cy="51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b="0" i="0" u="none" strike="noStrike" cap="none" dirty="0">
                  <a:solidFill>
                    <a:srgbClr val="000000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Itemized (Baseline) Experience</a:t>
              </a:r>
              <a:endParaRPr b="0" i="0" u="none" strike="noStrike" cap="none" dirty="0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pic>
          <p:nvPicPr>
            <p:cNvPr id="18" name="Google Shape;246;p51">
              <a:extLst>
                <a:ext uri="{FF2B5EF4-FFF2-40B4-BE49-F238E27FC236}">
                  <a16:creationId xmlns:a16="http://schemas.microsoft.com/office/drawing/2014/main" id="{19DCC9E6-C82C-774D-BC2D-1EAEF1C14D7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16863" y="3976952"/>
              <a:ext cx="2430901" cy="68896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" name="Google Shape;234;p51">
              <a:extLst>
                <a:ext uri="{FF2B5EF4-FFF2-40B4-BE49-F238E27FC236}">
                  <a16:creationId xmlns:a16="http://schemas.microsoft.com/office/drawing/2014/main" id="{C1A8F83E-6E08-B34E-AC5F-2301A7AE2A3E}"/>
                </a:ext>
              </a:extLst>
            </p:cNvPr>
            <p:cNvSpPr/>
            <p:nvPr/>
          </p:nvSpPr>
          <p:spPr>
            <a:xfrm>
              <a:off x="5500152" y="3592962"/>
              <a:ext cx="142200" cy="158100"/>
            </a:xfrm>
            <a:prstGeom prst="flowChartSummingJunc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  <p:cxnSp>
          <p:nvCxnSpPr>
            <p:cNvPr id="20" name="Google Shape;247;p51">
              <a:extLst>
                <a:ext uri="{FF2B5EF4-FFF2-40B4-BE49-F238E27FC236}">
                  <a16:creationId xmlns:a16="http://schemas.microsoft.com/office/drawing/2014/main" id="{C7634565-B702-B348-850E-D9A19467E6F0}"/>
                </a:ext>
              </a:extLst>
            </p:cNvPr>
            <p:cNvCxnSpPr>
              <a:stCxn id="11" idx="2"/>
              <a:endCxn id="12" idx="1"/>
            </p:cNvCxnSpPr>
            <p:nvPr/>
          </p:nvCxnSpPr>
          <p:spPr>
            <a:xfrm rot="-5400000" flipH="1">
              <a:off x="2365136" y="2217000"/>
              <a:ext cx="1540200" cy="13695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" name="Google Shape;248;p51">
              <a:extLst>
                <a:ext uri="{FF2B5EF4-FFF2-40B4-BE49-F238E27FC236}">
                  <a16:creationId xmlns:a16="http://schemas.microsoft.com/office/drawing/2014/main" id="{D8C5F1C9-7569-9945-8143-196D93463BC1}"/>
                </a:ext>
              </a:extLst>
            </p:cNvPr>
            <p:cNvSpPr/>
            <p:nvPr/>
          </p:nvSpPr>
          <p:spPr>
            <a:xfrm>
              <a:off x="274600" y="1170150"/>
              <a:ext cx="1176600" cy="103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INPUT:</a:t>
              </a:r>
              <a:endParaRPr dirty="0">
                <a:latin typeface="AvenirNext forINTUIT" panose="020B0503020202020204" pitchFamily="34" charset="7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PTT output</a:t>
              </a:r>
              <a:endParaRPr dirty="0">
                <a:latin typeface="AvenirNext forINTUIT" panose="020B0503020202020204" pitchFamily="34" charset="7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GTKM output</a:t>
              </a:r>
              <a:endParaRPr dirty="0">
                <a:latin typeface="AvenirNext forINTUIT" panose="020B0503020202020204" pitchFamily="34" charset="7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 err="1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Prev</a:t>
              </a: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 year</a:t>
              </a:r>
              <a:endParaRPr dirty="0">
                <a:latin typeface="AvenirNext forINTUIT" panose="020B0503020202020204" pitchFamily="34" charset="7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PI, </a:t>
              </a:r>
              <a:r>
                <a:rPr lang="en" sz="1000" b="0" i="0" u="none" strike="noStrike" cap="none" dirty="0" err="1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SchA</a:t>
              </a: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, </a:t>
              </a:r>
              <a:endParaRPr sz="1000" b="0" i="0" u="none" strike="noStrike" cap="none" dirty="0">
                <a:solidFill>
                  <a:schemeClr val="lt1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chemeClr val="lt1"/>
                  </a:solidFill>
                  <a:latin typeface="AvenirNext forINTUIT" panose="020B0503020202020204" pitchFamily="34" charset="77"/>
                  <a:ea typeface="Avenir Next For Intuit"/>
                  <a:cs typeface="Avenir Next For Intuit"/>
                  <a:sym typeface="Avenir Next For Intuit"/>
                </a:rPr>
                <a:t>Income , etc.</a:t>
              </a:r>
              <a:endParaRPr dirty="0">
                <a:latin typeface="AvenirNext forINTUIT" panose="020B0503020202020204" pitchFamily="34" charset="77"/>
              </a:endParaRPr>
            </a:p>
          </p:txBody>
        </p:sp>
        <p:cxnSp>
          <p:nvCxnSpPr>
            <p:cNvPr id="22" name="Google Shape;249;p51">
              <a:extLst>
                <a:ext uri="{FF2B5EF4-FFF2-40B4-BE49-F238E27FC236}">
                  <a16:creationId xmlns:a16="http://schemas.microsoft.com/office/drawing/2014/main" id="{AF03D471-DCCF-1343-9375-ADC8E2BC2D2E}"/>
                </a:ext>
              </a:extLst>
            </p:cNvPr>
            <p:cNvCxnSpPr>
              <a:stCxn id="21" idx="3"/>
              <a:endCxn id="11" idx="1"/>
            </p:cNvCxnSpPr>
            <p:nvPr/>
          </p:nvCxnSpPr>
          <p:spPr>
            <a:xfrm>
              <a:off x="1451200" y="1687500"/>
              <a:ext cx="3591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250;p51">
              <a:extLst>
                <a:ext uri="{FF2B5EF4-FFF2-40B4-BE49-F238E27FC236}">
                  <a16:creationId xmlns:a16="http://schemas.microsoft.com/office/drawing/2014/main" id="{522D930A-F867-D844-A3F7-AF939B44D32C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3090686" y="1689000"/>
              <a:ext cx="402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Google Shape;251;p51">
              <a:extLst>
                <a:ext uri="{FF2B5EF4-FFF2-40B4-BE49-F238E27FC236}">
                  <a16:creationId xmlns:a16="http://schemas.microsoft.com/office/drawing/2014/main" id="{01DDEF7A-703A-B543-8C0C-5DB4C9ABEC0B}"/>
                </a:ext>
              </a:extLst>
            </p:cNvPr>
            <p:cNvSpPr/>
            <p:nvPr/>
          </p:nvSpPr>
          <p:spPr>
            <a:xfrm>
              <a:off x="3022899" y="1635334"/>
              <a:ext cx="142200" cy="158100"/>
            </a:xfrm>
            <a:prstGeom prst="flowChartSummingJunc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venirNext forINTUIT" panose="020B0503020202020204" pitchFamily="34" charset="77"/>
                <a:ea typeface="Avenir Next For Intuit"/>
                <a:cs typeface="Avenir Next For Intuit"/>
                <a:sym typeface="Avenir Next For Intui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5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3;p20" descr="Screenshot 2016-08-01 09.31.12.png">
            <a:extLst>
              <a:ext uri="{FF2B5EF4-FFF2-40B4-BE49-F238E27FC236}">
                <a16:creationId xmlns:a16="http://schemas.microsoft.com/office/drawing/2014/main" id="{822232E1-408F-444F-BB63-5D1E0CE194E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6093" y="964276"/>
            <a:ext cx="5579003" cy="55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3;p20" descr="Screenshot 2016-08-01 09.31.12.png">
            <a:extLst>
              <a:ext uri="{FF2B5EF4-FFF2-40B4-BE49-F238E27FC236}">
                <a16:creationId xmlns:a16="http://schemas.microsoft.com/office/drawing/2014/main" id="{F67366AE-B78A-C747-8B7E-3A86E5F67D0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096" y="1136938"/>
            <a:ext cx="2916991" cy="53692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A7ADDB-DEED-F043-8F88-AC99662BC413}"/>
              </a:ext>
            </a:extLst>
          </p:cNvPr>
          <p:cNvSpPr/>
          <p:nvPr/>
        </p:nvSpPr>
        <p:spPr>
          <a:xfrm>
            <a:off x="8414237" y="0"/>
            <a:ext cx="377458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96% of customers selected the standard deduction when shown this screen. </a:t>
            </a:r>
          </a:p>
          <a:p>
            <a:endParaRPr lang="en-US" sz="1800" dirty="0">
              <a:solidFill>
                <a:schemeClr val="bg1"/>
              </a:solidFill>
              <a:latin typeface="AvenirNext forINTUIT" panose="020B0503020202020204" pitchFamily="34" charset="77"/>
            </a:endParaRPr>
          </a:p>
          <a:p>
            <a:r>
              <a:rPr lang="en-US" sz="1800" dirty="0">
                <a:solidFill>
                  <a:schemeClr val="bg1"/>
                </a:solidFill>
                <a:latin typeface="AvenirNext forINTUIT" panose="020B0503020202020204" pitchFamily="34" charset="77"/>
              </a:rPr>
              <a:t>Standard vs. itemized prediction model shortens average completion time by 1 minute.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AEF5D2-028D-3945-8799-4E8E1DD5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74" y="314495"/>
            <a:ext cx="11105418" cy="546731"/>
          </a:xfrm>
        </p:spPr>
        <p:txBody>
          <a:bodyPr/>
          <a:lstStyle/>
          <a:p>
            <a:r>
              <a:rPr lang="en-US" dirty="0"/>
              <a:t>Taxpayers needed us to “show our work”</a:t>
            </a:r>
          </a:p>
        </p:txBody>
      </p:sp>
    </p:spTree>
    <p:extLst>
      <p:ext uri="{BB962C8B-B14F-4D97-AF65-F5344CB8AC3E}">
        <p14:creationId xmlns:p14="http://schemas.microsoft.com/office/powerpoint/2010/main" val="8796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D2BC1-8B27-AB43-948B-6B840F23A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99" y="5051394"/>
            <a:ext cx="1072087" cy="1072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117039-8D49-8B45-BE30-87DB780A3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767" y="5051393"/>
            <a:ext cx="1364359" cy="136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B32B6E-A6E6-6D40-A74D-E1A3D7A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9" y="1199374"/>
            <a:ext cx="5093195" cy="3653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5E8F-DC32-F44D-8EFF-08FCE8C7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02931" y="1199373"/>
            <a:ext cx="5093195" cy="3653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67EAE-FC01-DF4F-A9E2-DFEFD3467259}"/>
              </a:ext>
            </a:extLst>
          </p:cNvPr>
          <p:cNvSpPr txBox="1"/>
          <p:nvPr/>
        </p:nvSpPr>
        <p:spPr>
          <a:xfrm>
            <a:off x="2394284" y="1864894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Next forINTUIT" panose="020B0503020202020204" pitchFamily="34" charset="77"/>
              </a:rPr>
              <a:t>AUC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PRECISION/RECALL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LABELS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MODELS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UNSUPERVISED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CLUSTERING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K-MEANS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HYPER-PERAMETER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A741D-0B20-7747-9F83-5248B3902105}"/>
              </a:ext>
            </a:extLst>
          </p:cNvPr>
          <p:cNvSpPr txBox="1"/>
          <p:nvPr/>
        </p:nvSpPr>
        <p:spPr>
          <a:xfrm>
            <a:off x="7621323" y="1864894"/>
            <a:ext cx="22209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Next forINTUIT" panose="020B0503020202020204" pitchFamily="34" charset="77"/>
              </a:rPr>
              <a:t>3-CLICK RULE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5-SECOND TEST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60-30-10 RULE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GOLDEN RATIO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F-SHAPED PATTERN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WIREFRAME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CARD SORTING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HEATMAP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294461-191A-AA4C-9BB6-C6E9C629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&amp; design mindsets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2AC02B-C4E6-AE4F-B235-5D3A563789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49" b="1850"/>
          <a:stretch/>
        </p:blipFill>
        <p:spPr>
          <a:xfrm>
            <a:off x="4139738" y="977704"/>
            <a:ext cx="4525377" cy="358598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E28650-D26B-9940-B6D3-FDE4317488BB}"/>
              </a:ext>
            </a:extLst>
          </p:cNvPr>
          <p:cNvSpPr/>
          <p:nvPr/>
        </p:nvSpPr>
        <p:spPr>
          <a:xfrm>
            <a:off x="4023360" y="3516286"/>
            <a:ext cx="598516" cy="739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7668E-A56B-8D4D-A2EA-402D45FE701A}"/>
              </a:ext>
            </a:extLst>
          </p:cNvPr>
          <p:cNvSpPr txBox="1"/>
          <p:nvPr/>
        </p:nvSpPr>
        <p:spPr>
          <a:xfrm>
            <a:off x="5144006" y="2225729"/>
            <a:ext cx="283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AvenirNext forINTUIT" panose="020B0503020202020204" pitchFamily="34" charset="77"/>
              </a:rPr>
              <a:t>CUSTOMER SUCCESS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764FC0-3E1A-D24A-AD4D-F887B1CF7F02}"/>
              </a:ext>
            </a:extLst>
          </p:cNvPr>
          <p:cNvSpPr/>
          <p:nvPr/>
        </p:nvSpPr>
        <p:spPr>
          <a:xfrm>
            <a:off x="6063379" y="4453937"/>
            <a:ext cx="295697" cy="29569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0FF302-2CFE-1045-BFFA-79572098B304}"/>
              </a:ext>
            </a:extLst>
          </p:cNvPr>
          <p:cNvSpPr/>
          <p:nvPr/>
        </p:nvSpPr>
        <p:spPr>
          <a:xfrm>
            <a:off x="6117676" y="4895410"/>
            <a:ext cx="295697" cy="29569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41235E-7 1.85185E-6 L 0.33759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94E-7 -3.33333E-6 L -0.30828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6" grpId="0" animBg="1"/>
      <p:bldP spid="17" grpId="0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56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694" y="3186952"/>
            <a:ext cx="2520445" cy="2913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B0442-0C1C-2542-BA8D-BA22C8D30CAB}"/>
              </a:ext>
            </a:extLst>
          </p:cNvPr>
          <p:cNvSpPr txBox="1"/>
          <p:nvPr/>
        </p:nvSpPr>
        <p:spPr>
          <a:xfrm>
            <a:off x="5517878" y="2058312"/>
            <a:ext cx="51962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kern="1200" dirty="0">
                <a:latin typeface="AvenirNext forINTUIT"/>
              </a:rPr>
              <a:t>Thank you!</a:t>
            </a:r>
          </a:p>
          <a:p>
            <a:endParaRPr lang="en-US" sz="5400" b="1" kern="1200" dirty="0">
              <a:latin typeface="AvenirNext forINTUIT"/>
            </a:endParaRPr>
          </a:p>
          <a:p>
            <a:r>
              <a:rPr lang="en-US" sz="5400" b="1" kern="1200" dirty="0">
                <a:latin typeface="AvenirNext forINTUIT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4D2BE8-2760-8A4A-8A0C-87B86ECEA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510" y="-2681"/>
            <a:ext cx="3144279" cy="231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A00B0D-3953-D348-B7E0-20F502137B1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1885" y="-2005"/>
            <a:ext cx="3044952" cy="2329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B29701-8E55-4048-A8AF-C4AFC8C45F7A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768" y="-2006"/>
            <a:ext cx="3044952" cy="2331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006EBA-E89B-D840-814F-13F6B73FF697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900" y="748"/>
            <a:ext cx="3044952" cy="2332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D8DB9B-D75A-4B4D-841B-4F2F0AD2804A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900" y="2313537"/>
            <a:ext cx="3044952" cy="2253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B92948-90D3-F148-9EB8-8955C60BF1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3675" y="4574541"/>
            <a:ext cx="3043162" cy="2283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348C5A-D068-7D43-95E1-7FBBF10B6A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510" y="2308579"/>
            <a:ext cx="3110088" cy="22747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E737CB-3E06-CF46-8E75-3246C022DE8C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900" y="4573773"/>
            <a:ext cx="3044952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54FEA4-1954-6041-8A30-43E9648DAE65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768" y="4573773"/>
            <a:ext cx="3044952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A6D0FB-63E1-4449-AC6D-C7523D927646}"/>
              </a:ext>
            </a:extLst>
          </p:cNvPr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4"/>
          <a:stretch/>
        </p:blipFill>
        <p:spPr>
          <a:xfrm>
            <a:off x="-28440" y="4566356"/>
            <a:ext cx="3093156" cy="2302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7A8F53-778E-D846-9B5C-79DA655B642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266" y="2308578"/>
            <a:ext cx="3042454" cy="2263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369431-A8B5-4D4E-9B74-D5468F6E97D9}"/>
              </a:ext>
            </a:extLst>
          </p:cNvPr>
          <p:cNvPicPr>
            <a:picLocks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7529" y="2302933"/>
            <a:ext cx="3044952" cy="2279725"/>
          </a:xfrm>
          <a:prstGeom prst="rect">
            <a:avLst/>
          </a:prstGeom>
        </p:spPr>
      </p:pic>
      <p:sp>
        <p:nvSpPr>
          <p:cNvPr id="32" name="Opaque overlay">
            <a:extLst>
              <a:ext uri="{FF2B5EF4-FFF2-40B4-BE49-F238E27FC236}">
                <a16:creationId xmlns:a16="http://schemas.microsoft.com/office/drawing/2014/main" id="{7036FC48-50E7-5B46-9205-9B1818B6F460}"/>
              </a:ext>
            </a:extLst>
          </p:cNvPr>
          <p:cNvSpPr/>
          <p:nvPr/>
        </p:nvSpPr>
        <p:spPr>
          <a:xfrm>
            <a:off x="0" y="0"/>
            <a:ext cx="1226661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73000">
                <a:srgbClr val="0C0C0C">
                  <a:alpha val="63000"/>
                </a:srgbClr>
              </a:gs>
              <a:gs pos="32000">
                <a:schemeClr val="tx1">
                  <a:alpha val="65000"/>
                </a:schemeClr>
              </a:gs>
              <a:gs pos="100000">
                <a:schemeClr val="tx1">
                  <a:lumMod val="85000"/>
                  <a:lumOff val="15000"/>
                  <a:alpha val="1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8CE599-CF0E-E944-A9A0-991330934F53}"/>
              </a:ext>
            </a:extLst>
          </p:cNvPr>
          <p:cNvCxnSpPr>
            <a:cxnSpLocks/>
          </p:cNvCxnSpPr>
          <p:nvPr/>
        </p:nvCxnSpPr>
        <p:spPr>
          <a:xfrm>
            <a:off x="4617932" y="2303531"/>
            <a:ext cx="7576457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DF5946-4162-5C40-98F6-265BAD346B51}"/>
              </a:ext>
            </a:extLst>
          </p:cNvPr>
          <p:cNvCxnSpPr>
            <a:cxnSpLocks/>
          </p:cNvCxnSpPr>
          <p:nvPr/>
        </p:nvCxnSpPr>
        <p:spPr>
          <a:xfrm>
            <a:off x="4612368" y="4572000"/>
            <a:ext cx="7576457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E69983-EB41-5346-9900-0F90DDF84605}"/>
              </a:ext>
            </a:extLst>
          </p:cNvPr>
          <p:cNvSpPr txBox="1"/>
          <p:nvPr/>
        </p:nvSpPr>
        <p:spPr>
          <a:xfrm>
            <a:off x="6271498" y="2399523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91291-D8D7-CA40-9BCC-378810128121}"/>
              </a:ext>
            </a:extLst>
          </p:cNvPr>
          <p:cNvSpPr txBox="1"/>
          <p:nvPr/>
        </p:nvSpPr>
        <p:spPr>
          <a:xfrm>
            <a:off x="6271498" y="3124200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Small businesses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B3511-D820-8942-B1DB-5DB24EBC5CD8}"/>
              </a:ext>
            </a:extLst>
          </p:cNvPr>
          <p:cNvSpPr txBox="1"/>
          <p:nvPr/>
        </p:nvSpPr>
        <p:spPr>
          <a:xfrm>
            <a:off x="6271498" y="3810000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Self-employed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60DA8-0A84-C849-A96A-1779B391C5D0}"/>
              </a:ext>
            </a:extLst>
          </p:cNvPr>
          <p:cNvSpPr/>
          <p:nvPr/>
        </p:nvSpPr>
        <p:spPr>
          <a:xfrm>
            <a:off x="6267538" y="1676400"/>
            <a:ext cx="5886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446">
              <a:spcAft>
                <a:spcPts val="900"/>
              </a:spcAft>
              <a:buClr>
                <a:srgbClr val="FFFFFF"/>
              </a:buClr>
            </a:pPr>
            <a:r>
              <a:rPr lang="en-US" sz="3600" b="1" dirty="0">
                <a:solidFill>
                  <a:schemeClr val="bg1"/>
                </a:solidFill>
                <a:latin typeface="AvenirNext forINTUIT" panose="020B0503020202020204" pitchFamily="34" charset="77"/>
              </a:rPr>
              <a:t>Who we serve:</a:t>
            </a:r>
          </a:p>
        </p:txBody>
      </p:sp>
      <p:grpSp>
        <p:nvGrpSpPr>
          <p:cNvPr id="3" name="Circle with Intuit logos">
            <a:extLst>
              <a:ext uri="{FF2B5EF4-FFF2-40B4-BE49-F238E27FC236}">
                <a16:creationId xmlns:a16="http://schemas.microsoft.com/office/drawing/2014/main" id="{11C1AC2B-A2F9-9243-9B99-7AFBCFD50A52}"/>
              </a:ext>
            </a:extLst>
          </p:cNvPr>
          <p:cNvGrpSpPr/>
          <p:nvPr/>
        </p:nvGrpSpPr>
        <p:grpSpPr>
          <a:xfrm>
            <a:off x="977728" y="942887"/>
            <a:ext cx="4656953" cy="4656953"/>
            <a:chOff x="977728" y="942887"/>
            <a:chExt cx="4656953" cy="46569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AF1DCC-857B-694F-96CB-4FB102AE0C0B}"/>
                </a:ext>
              </a:extLst>
            </p:cNvPr>
            <p:cNvSpPr/>
            <p:nvPr/>
          </p:nvSpPr>
          <p:spPr>
            <a:xfrm>
              <a:off x="977728" y="942887"/>
              <a:ext cx="4656953" cy="46569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5AC7369-9D21-FB47-8924-DD79BCBE0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7022" y="3807798"/>
              <a:ext cx="3894458" cy="17828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D3FA08-5560-EF4B-8B34-B6065B81184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685" y="2775769"/>
            <a:ext cx="3969646" cy="7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9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DB19C-B7D3-B24E-AAD6-D6B087D1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AI, bad design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69F6-8F34-4944-8C4B-A5345235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630223"/>
            <a:ext cx="7569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0FC74-88A8-3D41-976B-96DFCE2E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vs. design mindsets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D2BC1-8B27-AB43-948B-6B840F23A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99" y="5051394"/>
            <a:ext cx="1072087" cy="1072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117039-8D49-8B45-BE30-87DB780A3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767" y="5051393"/>
            <a:ext cx="1364359" cy="136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B32B6E-A6E6-6D40-A74D-E1A3D7A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9" y="1199374"/>
            <a:ext cx="5093195" cy="3653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5E8F-DC32-F44D-8EFF-08FCE8C7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02931" y="1199373"/>
            <a:ext cx="5093195" cy="3653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67EAE-FC01-DF4F-A9E2-DFEFD3467259}"/>
              </a:ext>
            </a:extLst>
          </p:cNvPr>
          <p:cNvSpPr txBox="1"/>
          <p:nvPr/>
        </p:nvSpPr>
        <p:spPr>
          <a:xfrm>
            <a:off x="2394284" y="1864894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Next forINTUIT" panose="020B0503020202020204" pitchFamily="34" charset="77"/>
              </a:rPr>
              <a:t>AUC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PRECISION/RECALL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LABELS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MODELS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UNSUPERVISED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CLUSTERING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K-MEANS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HYPER-PERAMETER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A741D-0B20-7747-9F83-5248B3902105}"/>
              </a:ext>
            </a:extLst>
          </p:cNvPr>
          <p:cNvSpPr txBox="1"/>
          <p:nvPr/>
        </p:nvSpPr>
        <p:spPr>
          <a:xfrm>
            <a:off x="7621323" y="1864894"/>
            <a:ext cx="22209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Next forINTUIT" panose="020B0503020202020204" pitchFamily="34" charset="77"/>
              </a:rPr>
              <a:t>3-CLICK RULE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5-SECOND TEST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60-30-10 RULE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GOLDEN RATIO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F-SHAPED PATTERN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WIREFRAME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CARD SORTING</a:t>
            </a:r>
          </a:p>
          <a:p>
            <a:r>
              <a:rPr lang="en-US" sz="1600" i="1" dirty="0">
                <a:latin typeface="AvenirNext forINTUIT" panose="020B0503020202020204" pitchFamily="34" charset="77"/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2672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B5EA0-C0BB-1941-A03B-DF6DCAFED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come together?</a:t>
            </a:r>
          </a:p>
        </p:txBody>
      </p:sp>
    </p:spTree>
    <p:extLst>
      <p:ext uri="{BB962C8B-B14F-4D97-AF65-F5344CB8AC3E}">
        <p14:creationId xmlns:p14="http://schemas.microsoft.com/office/powerpoint/2010/main" val="292311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627C64-5CFD-CB42-B5E7-F343620AFC70}"/>
              </a:ext>
            </a:extLst>
          </p:cNvPr>
          <p:cNvGrpSpPr/>
          <p:nvPr/>
        </p:nvGrpSpPr>
        <p:grpSpPr>
          <a:xfrm>
            <a:off x="4494040" y="557699"/>
            <a:ext cx="5772621" cy="5742633"/>
            <a:chOff x="3526374" y="557699"/>
            <a:chExt cx="5772621" cy="5742633"/>
          </a:xfrm>
        </p:grpSpPr>
        <p:pic>
          <p:nvPicPr>
            <p:cNvPr id="213" name="D4D-Green.pdf" descr="D4D-Green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26374" y="557699"/>
              <a:ext cx="5772621" cy="574263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4" name="Deep customer empathy"/>
            <p:cNvSpPr txBox="1"/>
            <p:nvPr/>
          </p:nvSpPr>
          <p:spPr>
            <a:xfrm>
              <a:off x="3928648" y="2332980"/>
              <a:ext cx="1769611" cy="58323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tIns="45708" bIns="45708"/>
            <a:lstStyle>
              <a:lvl1pPr algn="ctr">
                <a:defRPr sz="3000"/>
              </a:lvl1pPr>
            </a:lstStyle>
            <a:p>
              <a:r>
                <a:rPr sz="1500"/>
                <a:t>Deep customer empathy</a:t>
              </a:r>
            </a:p>
          </p:txBody>
        </p:sp>
        <p:sp>
          <p:nvSpPr>
            <p:cNvPr id="215" name="Rapid experiments with customers"/>
            <p:cNvSpPr txBox="1"/>
            <p:nvPr/>
          </p:nvSpPr>
          <p:spPr>
            <a:xfrm>
              <a:off x="4275742" y="5509356"/>
              <a:ext cx="1906466" cy="583240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tIns="45708" bIns="45708"/>
            <a:lstStyle>
              <a:lvl1pPr algn="ctr">
                <a:defRPr sz="3000"/>
              </a:lvl1pPr>
            </a:lstStyle>
            <a:p>
              <a:r>
                <a:rPr sz="1500"/>
                <a:t>Rapid experiments with customers</a:t>
              </a:r>
            </a:p>
          </p:txBody>
        </p:sp>
        <p:sp>
          <p:nvSpPr>
            <p:cNvPr id="216" name="Go broad to go narrow"/>
            <p:cNvSpPr txBox="1"/>
            <p:nvPr/>
          </p:nvSpPr>
          <p:spPr>
            <a:xfrm>
              <a:off x="7398992" y="3937003"/>
              <a:ext cx="1338888" cy="583240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tIns="45708" bIns="45708"/>
            <a:lstStyle>
              <a:lvl1pPr algn="ctr">
                <a:defRPr sz="3000"/>
              </a:lvl1pPr>
            </a:lstStyle>
            <a:p>
              <a:r>
                <a:rPr sz="1500"/>
                <a:t>Go broad to go narrow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3109BE-0C8F-6E47-814E-02DCFC92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Design for Delight</a:t>
            </a:r>
          </a:p>
        </p:txBody>
      </p:sp>
    </p:spTree>
    <p:extLst>
      <p:ext uri="{BB962C8B-B14F-4D97-AF65-F5344CB8AC3E}">
        <p14:creationId xmlns:p14="http://schemas.microsoft.com/office/powerpoint/2010/main" val="39770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D4D-Green.pdf" descr="D4D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40" y="557699"/>
            <a:ext cx="5772621" cy="574263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eep customer empathy"/>
          <p:cNvSpPr txBox="1"/>
          <p:nvPr/>
        </p:nvSpPr>
        <p:spPr>
          <a:xfrm>
            <a:off x="4896314" y="2332980"/>
            <a:ext cx="1769611" cy="5832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Deep customer empathy</a:t>
            </a:r>
          </a:p>
        </p:txBody>
      </p:sp>
      <p:sp>
        <p:nvSpPr>
          <p:cNvPr id="215" name="Rapid experiments with customers"/>
          <p:cNvSpPr txBox="1"/>
          <p:nvPr/>
        </p:nvSpPr>
        <p:spPr>
          <a:xfrm>
            <a:off x="5243408" y="5509356"/>
            <a:ext cx="1906466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Rapid experiments with customers</a:t>
            </a:r>
          </a:p>
        </p:txBody>
      </p:sp>
      <p:sp>
        <p:nvSpPr>
          <p:cNvPr id="216" name="Go broad to go narrow"/>
          <p:cNvSpPr txBox="1"/>
          <p:nvPr/>
        </p:nvSpPr>
        <p:spPr>
          <a:xfrm>
            <a:off x="8366658" y="3937003"/>
            <a:ext cx="1338888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Go broad to go narrow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109BE-0C8F-6E47-814E-02DCFC92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Design for Delight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493C307-D9A6-7245-8184-00A878A2D365}"/>
              </a:ext>
            </a:extLst>
          </p:cNvPr>
          <p:cNvSpPr/>
          <p:nvPr/>
        </p:nvSpPr>
        <p:spPr>
          <a:xfrm>
            <a:off x="4314548" y="461639"/>
            <a:ext cx="6036815" cy="5912528"/>
          </a:xfrm>
          <a:custGeom>
            <a:avLst/>
            <a:gdLst>
              <a:gd name="connsiteX0" fmla="*/ 1456014 w 6036815"/>
              <a:gd name="connsiteY0" fmla="*/ 128912 h 5912528"/>
              <a:gd name="connsiteX1" fmla="*/ 216177 w 6036815"/>
              <a:gd name="connsiteY1" fmla="*/ 1368749 h 5912528"/>
              <a:gd name="connsiteX2" fmla="*/ 1456014 w 6036815"/>
              <a:gd name="connsiteY2" fmla="*/ 2608586 h 5912528"/>
              <a:gd name="connsiteX3" fmla="*/ 2695851 w 6036815"/>
              <a:gd name="connsiteY3" fmla="*/ 1368749 h 5912528"/>
              <a:gd name="connsiteX4" fmla="*/ 1456014 w 6036815"/>
              <a:gd name="connsiteY4" fmla="*/ 128912 h 5912528"/>
              <a:gd name="connsiteX5" fmla="*/ 0 w 6036815"/>
              <a:gd name="connsiteY5" fmla="*/ 0 h 5912528"/>
              <a:gd name="connsiteX6" fmla="*/ 6036815 w 6036815"/>
              <a:gd name="connsiteY6" fmla="*/ 0 h 5912528"/>
              <a:gd name="connsiteX7" fmla="*/ 6036815 w 6036815"/>
              <a:gd name="connsiteY7" fmla="*/ 5912528 h 5912528"/>
              <a:gd name="connsiteX8" fmla="*/ 0 w 6036815"/>
              <a:gd name="connsiteY8" fmla="*/ 5912528 h 591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815" h="5912528">
                <a:moveTo>
                  <a:pt x="1456014" y="128912"/>
                </a:moveTo>
                <a:cubicBezTo>
                  <a:pt x="771271" y="128912"/>
                  <a:pt x="216177" y="684006"/>
                  <a:pt x="216177" y="1368749"/>
                </a:cubicBezTo>
                <a:cubicBezTo>
                  <a:pt x="216177" y="2053492"/>
                  <a:pt x="771271" y="2608586"/>
                  <a:pt x="1456014" y="2608586"/>
                </a:cubicBezTo>
                <a:cubicBezTo>
                  <a:pt x="2140757" y="2608586"/>
                  <a:pt x="2695851" y="2053492"/>
                  <a:pt x="2695851" y="1368749"/>
                </a:cubicBezTo>
                <a:cubicBezTo>
                  <a:pt x="2695851" y="684006"/>
                  <a:pt x="2140757" y="128912"/>
                  <a:pt x="1456014" y="128912"/>
                </a:cubicBezTo>
                <a:close/>
                <a:moveTo>
                  <a:pt x="0" y="0"/>
                </a:moveTo>
                <a:lnTo>
                  <a:pt x="6036815" y="0"/>
                </a:lnTo>
                <a:lnTo>
                  <a:pt x="6036815" y="5912528"/>
                </a:lnTo>
                <a:lnTo>
                  <a:pt x="0" y="5912528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D4D-Green.pdf" descr="D4D-Gree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40" y="557699"/>
            <a:ext cx="5772621" cy="574263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eep customer empathy"/>
          <p:cNvSpPr txBox="1"/>
          <p:nvPr/>
        </p:nvSpPr>
        <p:spPr>
          <a:xfrm>
            <a:off x="4896314" y="2332980"/>
            <a:ext cx="1769611" cy="5832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Deep customer empathy</a:t>
            </a:r>
          </a:p>
        </p:txBody>
      </p:sp>
      <p:sp>
        <p:nvSpPr>
          <p:cNvPr id="215" name="Rapid experiments with customers"/>
          <p:cNvSpPr txBox="1"/>
          <p:nvPr/>
        </p:nvSpPr>
        <p:spPr>
          <a:xfrm>
            <a:off x="5243408" y="5509356"/>
            <a:ext cx="1906466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Rapid experiments with customers</a:t>
            </a:r>
          </a:p>
        </p:txBody>
      </p:sp>
      <p:sp>
        <p:nvSpPr>
          <p:cNvPr id="216" name="Go broad to go narrow"/>
          <p:cNvSpPr txBox="1"/>
          <p:nvPr/>
        </p:nvSpPr>
        <p:spPr>
          <a:xfrm>
            <a:off x="8366658" y="3937003"/>
            <a:ext cx="1338888" cy="5832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08" bIns="45708"/>
          <a:lstStyle>
            <a:lvl1pPr algn="ctr">
              <a:defRPr sz="3000"/>
            </a:lvl1pPr>
          </a:lstStyle>
          <a:p>
            <a:r>
              <a:rPr sz="1500"/>
              <a:t>Go broad to go narrow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109BE-0C8F-6E47-814E-02DCFC92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Design for Delight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9C1213E-369A-8F45-8F69-A81887DEDA9F}"/>
              </a:ext>
            </a:extLst>
          </p:cNvPr>
          <p:cNvSpPr/>
          <p:nvPr/>
        </p:nvSpPr>
        <p:spPr>
          <a:xfrm>
            <a:off x="4314548" y="461639"/>
            <a:ext cx="6036815" cy="5912528"/>
          </a:xfrm>
          <a:custGeom>
            <a:avLst/>
            <a:gdLst>
              <a:gd name="connsiteX0" fmla="*/ 4667815 w 6036815"/>
              <a:gd name="connsiteY0" fmla="*/ 1759303 h 5912528"/>
              <a:gd name="connsiteX1" fmla="*/ 3427978 w 6036815"/>
              <a:gd name="connsiteY1" fmla="*/ 2999140 h 5912528"/>
              <a:gd name="connsiteX2" fmla="*/ 4667815 w 6036815"/>
              <a:gd name="connsiteY2" fmla="*/ 4238977 h 5912528"/>
              <a:gd name="connsiteX3" fmla="*/ 5907652 w 6036815"/>
              <a:gd name="connsiteY3" fmla="*/ 2999140 h 5912528"/>
              <a:gd name="connsiteX4" fmla="*/ 4667815 w 6036815"/>
              <a:gd name="connsiteY4" fmla="*/ 1759303 h 5912528"/>
              <a:gd name="connsiteX5" fmla="*/ 0 w 6036815"/>
              <a:gd name="connsiteY5" fmla="*/ 0 h 5912528"/>
              <a:gd name="connsiteX6" fmla="*/ 6036815 w 6036815"/>
              <a:gd name="connsiteY6" fmla="*/ 0 h 5912528"/>
              <a:gd name="connsiteX7" fmla="*/ 6036815 w 6036815"/>
              <a:gd name="connsiteY7" fmla="*/ 5912528 h 5912528"/>
              <a:gd name="connsiteX8" fmla="*/ 0 w 6036815"/>
              <a:gd name="connsiteY8" fmla="*/ 5912528 h 591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815" h="5912528">
                <a:moveTo>
                  <a:pt x="4667815" y="1759303"/>
                </a:moveTo>
                <a:cubicBezTo>
                  <a:pt x="3983072" y="1759303"/>
                  <a:pt x="3427978" y="2314397"/>
                  <a:pt x="3427978" y="2999140"/>
                </a:cubicBezTo>
                <a:cubicBezTo>
                  <a:pt x="3427978" y="3683883"/>
                  <a:pt x="3983072" y="4238977"/>
                  <a:pt x="4667815" y="4238977"/>
                </a:cubicBezTo>
                <a:cubicBezTo>
                  <a:pt x="5352558" y="4238977"/>
                  <a:pt x="5907652" y="3683883"/>
                  <a:pt x="5907652" y="2999140"/>
                </a:cubicBezTo>
                <a:cubicBezTo>
                  <a:pt x="5907652" y="2314397"/>
                  <a:pt x="5352558" y="1759303"/>
                  <a:pt x="4667815" y="1759303"/>
                </a:cubicBezTo>
                <a:close/>
                <a:moveTo>
                  <a:pt x="0" y="0"/>
                </a:moveTo>
                <a:lnTo>
                  <a:pt x="6036815" y="0"/>
                </a:lnTo>
                <a:lnTo>
                  <a:pt x="6036815" y="5912528"/>
                </a:lnTo>
                <a:lnTo>
                  <a:pt x="0" y="5912528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uit v01">
  <a:themeElements>
    <a:clrScheme name="Intuit">
      <a:dk1>
        <a:srgbClr val="000000"/>
      </a:dk1>
      <a:lt1>
        <a:srgbClr val="FFFFFF"/>
      </a:lt1>
      <a:dk2>
        <a:srgbClr val="8D9096"/>
      </a:dk2>
      <a:lt2>
        <a:srgbClr val="BABEC5"/>
      </a:lt2>
      <a:accent1>
        <a:srgbClr val="0077C5"/>
      </a:accent1>
      <a:accent2>
        <a:srgbClr val="34BFFF"/>
      </a:accent2>
      <a:accent3>
        <a:srgbClr val="6B6C72"/>
      </a:accent3>
      <a:accent4>
        <a:srgbClr val="7FD000"/>
      </a:accent4>
      <a:accent5>
        <a:srgbClr val="FF8000"/>
      </a:accent5>
      <a:accent6>
        <a:srgbClr val="D52B1E"/>
      </a:accent6>
      <a:hlink>
        <a:srgbClr val="0077C5"/>
      </a:hlink>
      <a:folHlink>
        <a:srgbClr val="643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USE_Intuit v01">
  <a:themeElements>
    <a:clrScheme name="Intuit">
      <a:dk1>
        <a:srgbClr val="000000"/>
      </a:dk1>
      <a:lt1>
        <a:srgbClr val="FFFFFF"/>
      </a:lt1>
      <a:dk2>
        <a:srgbClr val="8D9096"/>
      </a:dk2>
      <a:lt2>
        <a:srgbClr val="BABEC5"/>
      </a:lt2>
      <a:accent1>
        <a:srgbClr val="0077C5"/>
      </a:accent1>
      <a:accent2>
        <a:srgbClr val="34BFFF"/>
      </a:accent2>
      <a:accent3>
        <a:srgbClr val="6B6C72"/>
      </a:accent3>
      <a:accent4>
        <a:srgbClr val="7FD000"/>
      </a:accent4>
      <a:accent5>
        <a:srgbClr val="FF8000"/>
      </a:accent5>
      <a:accent6>
        <a:srgbClr val="D52B1E"/>
      </a:accent6>
      <a:hlink>
        <a:srgbClr val="0077C5"/>
      </a:hlink>
      <a:folHlink>
        <a:srgbClr val="643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Intuit v01">
  <a:themeElements>
    <a:clrScheme name="Intuit">
      <a:dk1>
        <a:srgbClr val="000000"/>
      </a:dk1>
      <a:lt1>
        <a:srgbClr val="FFFFFF"/>
      </a:lt1>
      <a:dk2>
        <a:srgbClr val="8D9096"/>
      </a:dk2>
      <a:lt2>
        <a:srgbClr val="BABEC5"/>
      </a:lt2>
      <a:accent1>
        <a:srgbClr val="0077C5"/>
      </a:accent1>
      <a:accent2>
        <a:srgbClr val="34BFFF"/>
      </a:accent2>
      <a:accent3>
        <a:srgbClr val="6B6C72"/>
      </a:accent3>
      <a:accent4>
        <a:srgbClr val="7FD000"/>
      </a:accent4>
      <a:accent5>
        <a:srgbClr val="FF8000"/>
      </a:accent5>
      <a:accent6>
        <a:srgbClr val="D52B1E"/>
      </a:accent6>
      <a:hlink>
        <a:srgbClr val="0077C5"/>
      </a:hlink>
      <a:folHlink>
        <a:srgbClr val="643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7922</TotalTime>
  <Words>737</Words>
  <Application>Microsoft Office PowerPoint</Application>
  <PresentationFormat>Custom</PresentationFormat>
  <Paragraphs>175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Avenir</vt:lpstr>
      <vt:lpstr>Avenir Next Demi Bold</vt:lpstr>
      <vt:lpstr>Avenir Next For Intuit</vt:lpstr>
      <vt:lpstr>AvenirNext forINTUIT</vt:lpstr>
      <vt:lpstr>Calibri</vt:lpstr>
      <vt:lpstr>Merriweather Sans</vt:lpstr>
      <vt:lpstr>Raleway</vt:lpstr>
      <vt:lpstr>Intuit v01</vt:lpstr>
      <vt:lpstr>3_USE_Intuit v01</vt:lpstr>
      <vt:lpstr>9_Intuit v01</vt:lpstr>
      <vt:lpstr>PowerPoint Presentation</vt:lpstr>
      <vt:lpstr>   Data Science + Design Thinking: a perfect blend to achieve the best user experience </vt:lpstr>
      <vt:lpstr>PowerPoint Presentation</vt:lpstr>
      <vt:lpstr>Great AI, bad design </vt:lpstr>
      <vt:lpstr>Data science vs. design mindsets</vt:lpstr>
      <vt:lpstr>PowerPoint Presentation</vt:lpstr>
      <vt:lpstr>Solution: Design for Delight</vt:lpstr>
      <vt:lpstr>Solution: Design for Delight</vt:lpstr>
      <vt:lpstr>Solution: Design for Delight</vt:lpstr>
      <vt:lpstr>Solution: Design for Delight</vt:lpstr>
      <vt:lpstr>PowerPoint Presentation</vt:lpstr>
      <vt:lpstr>Mint Overdraft Prediction</vt:lpstr>
      <vt:lpstr>Problem: </vt:lpstr>
      <vt:lpstr>We built a supervised ML model to predict overdraft </vt:lpstr>
      <vt:lpstr>PowerPoint Presentation</vt:lpstr>
      <vt:lpstr>QuickBooks Self-Employed SmartGroups</vt:lpstr>
      <vt:lpstr>Problem: </vt:lpstr>
      <vt:lpstr>We used pattern mining to group business vs. personal trips</vt:lpstr>
      <vt:lpstr>PowerPoint Presentation</vt:lpstr>
      <vt:lpstr>TurboTax Standard vs. Itemized (SVI) Deduction</vt:lpstr>
      <vt:lpstr>Problem: </vt:lpstr>
      <vt:lpstr>It wasn’t enough to build an SVI deduction prediction model</vt:lpstr>
      <vt:lpstr>Taxpayers needed us to “show our work”</vt:lpstr>
      <vt:lpstr>Data science &amp; design mindsets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+ Design Thinking: a perfect blend to achieve the best user experience</dc:title>
  <dc:creator>Washington, Lisa</dc:creator>
  <cp:lastModifiedBy>Washington, Lisa</cp:lastModifiedBy>
  <cp:revision>64</cp:revision>
  <dcterms:modified xsi:type="dcterms:W3CDTF">2019-04-24T18:05:38Z</dcterms:modified>
</cp:coreProperties>
</file>